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8.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9.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9B8131-1218-4311-BD1F-123E67F0DBBA}">
          <p14:sldIdLst>
            <p14:sldId id="256"/>
            <p14:sldId id="259"/>
            <p14:sldId id="257"/>
            <p14:sldId id="25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F7F7F"/>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en-US" b="1" baseline="0" dirty="0">
                <a:solidFill>
                  <a:schemeClr val="tx1"/>
                </a:solidFill>
              </a:rPr>
              <a:t>5 Common Types of Fabrics used </a:t>
            </a:r>
            <a:endParaRPr lang="en-US" b="1" dirty="0">
              <a:solidFill>
                <a:schemeClr val="tx1"/>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100% Cotton</c:v>
                </c:pt>
                <c:pt idx="1">
                  <c:v>100% Polyester</c:v>
                </c:pt>
                <c:pt idx="2">
                  <c:v>50% Cotton/50% Polyester</c:v>
                </c:pt>
                <c:pt idx="3">
                  <c:v>60% Cotton/40% Polyester</c:v>
                </c:pt>
              </c:strCache>
            </c:strRef>
          </c:cat>
          <c:val>
            <c:numRef>
              <c:f>Sheet1!$B$2:$B$5</c:f>
              <c:numCache>
                <c:formatCode>General</c:formatCode>
                <c:ptCount val="4"/>
                <c:pt idx="0">
                  <c:v>281</c:v>
                </c:pt>
                <c:pt idx="1">
                  <c:v>154</c:v>
                </c:pt>
                <c:pt idx="2">
                  <c:v>54</c:v>
                </c:pt>
                <c:pt idx="3">
                  <c:v>44</c:v>
                </c:pt>
              </c:numCache>
            </c:numRef>
          </c:val>
          <c:extLst>
            <c:ext xmlns:c16="http://schemas.microsoft.com/office/drawing/2014/chart" uri="{C3380CC4-5D6E-409C-BE32-E72D297353CC}">
              <c16:uniqueId val="{00000000-2FE2-4385-AD80-258F1235AE0D}"/>
            </c:ext>
          </c:extLst>
        </c:ser>
        <c:dLbls>
          <c:dLblPos val="outEnd"/>
          <c:showLegendKey val="0"/>
          <c:showVal val="1"/>
          <c:showCatName val="0"/>
          <c:showSerName val="0"/>
          <c:showPercent val="0"/>
          <c:showBubbleSize val="0"/>
        </c:dLbls>
        <c:gapWidth val="219"/>
        <c:overlap val="-27"/>
        <c:axId val="467483087"/>
        <c:axId val="467489807"/>
      </c:barChart>
      <c:catAx>
        <c:axId val="467483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467489807"/>
        <c:crosses val="autoZero"/>
        <c:auto val="1"/>
        <c:lblAlgn val="ctr"/>
        <c:lblOffset val="100"/>
        <c:noMultiLvlLbl val="0"/>
      </c:catAx>
      <c:valAx>
        <c:axId val="467489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748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20000"/>
        <a:lumOff val="80000"/>
      </a:schemeClr>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April</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DSV Direct Ship from Vendor</c:v>
                </c:pt>
                <c:pt idx="1">
                  <c:v>Spring</c:v>
                </c:pt>
                <c:pt idx="2">
                  <c:v>Basic Non-Seasonal</c:v>
                </c:pt>
                <c:pt idx="3">
                  <c:v>Graduation</c:v>
                </c:pt>
                <c:pt idx="4">
                  <c:v>Fall</c:v>
                </c:pt>
                <c:pt idx="5">
                  <c:v>Basketball Hot Market</c:v>
                </c:pt>
                <c:pt idx="6">
                  <c:v>Hockey Hot Market</c:v>
                </c:pt>
                <c:pt idx="7">
                  <c:v>Summer</c:v>
                </c:pt>
                <c:pt idx="8">
                  <c:v>Football Hot Market</c:v>
                </c:pt>
              </c:strCache>
            </c:strRef>
          </c:cat>
          <c:val>
            <c:numRef>
              <c:f>Sheet1!$B$2:$B$10</c:f>
              <c:numCache>
                <c:formatCode>#,##0.00</c:formatCode>
                <c:ptCount val="9"/>
                <c:pt idx="0">
                  <c:v>1499.95</c:v>
                </c:pt>
                <c:pt idx="1">
                  <c:v>13235.3</c:v>
                </c:pt>
                <c:pt idx="2">
                  <c:v>130574.2</c:v>
                </c:pt>
                <c:pt idx="3" formatCode="General">
                  <c:v>18.149999999999999</c:v>
                </c:pt>
                <c:pt idx="4">
                  <c:v>2552.6</c:v>
                </c:pt>
                <c:pt idx="5" formatCode="General">
                  <c:v>22.75</c:v>
                </c:pt>
                <c:pt idx="6" formatCode="General">
                  <c:v>236.6</c:v>
                </c:pt>
                <c:pt idx="7" formatCode="General">
                  <c:v>420</c:v>
                </c:pt>
                <c:pt idx="8" formatCode="General">
                  <c:v>68.25</c:v>
                </c:pt>
              </c:numCache>
            </c:numRef>
          </c:val>
          <c:extLst>
            <c:ext xmlns:c16="http://schemas.microsoft.com/office/drawing/2014/chart" uri="{C3380CC4-5D6E-409C-BE32-E72D297353CC}">
              <c16:uniqueId val="{00000000-FCCF-4C18-9B93-75BB26514B43}"/>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May</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Basic Non-Seasonal</c:v>
                </c:pt>
                <c:pt idx="1">
                  <c:v>DSV Direct Ship from Vendor</c:v>
                </c:pt>
                <c:pt idx="2">
                  <c:v>Holiday</c:v>
                </c:pt>
                <c:pt idx="3">
                  <c:v>Fall</c:v>
                </c:pt>
                <c:pt idx="4">
                  <c:v>Spring</c:v>
                </c:pt>
                <c:pt idx="5">
                  <c:v>Hockey Hot Market</c:v>
                </c:pt>
                <c:pt idx="6">
                  <c:v>Summer</c:v>
                </c:pt>
                <c:pt idx="7">
                  <c:v>Basketball Hot Market</c:v>
                </c:pt>
                <c:pt idx="8">
                  <c:v>Football Hot Market</c:v>
                </c:pt>
              </c:strCache>
            </c:strRef>
          </c:cat>
          <c:val>
            <c:numRef>
              <c:f>Sheet1!$B$2:$B$10</c:f>
              <c:numCache>
                <c:formatCode>#,##0.00</c:formatCode>
                <c:ptCount val="9"/>
                <c:pt idx="0">
                  <c:v>139659.95000000001</c:v>
                </c:pt>
                <c:pt idx="1">
                  <c:v>2969.85</c:v>
                </c:pt>
                <c:pt idx="2" formatCode="General">
                  <c:v>222.95</c:v>
                </c:pt>
                <c:pt idx="3">
                  <c:v>3194.45</c:v>
                </c:pt>
                <c:pt idx="4">
                  <c:v>3263</c:v>
                </c:pt>
                <c:pt idx="5" formatCode="General">
                  <c:v>336.6</c:v>
                </c:pt>
                <c:pt idx="6" formatCode="General">
                  <c:v>59.15</c:v>
                </c:pt>
                <c:pt idx="7" formatCode="General">
                  <c:v>641.54999999999995</c:v>
                </c:pt>
                <c:pt idx="8" formatCode="General">
                  <c:v>81.900000000000006</c:v>
                </c:pt>
              </c:numCache>
            </c:numRef>
          </c:val>
          <c:extLst>
            <c:ext xmlns:c16="http://schemas.microsoft.com/office/drawing/2014/chart" uri="{C3380CC4-5D6E-409C-BE32-E72D297353CC}">
              <c16:uniqueId val="{00000000-1608-47C6-8379-53C6D8F3D620}"/>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June</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Spring</c:v>
                </c:pt>
                <c:pt idx="1">
                  <c:v>Basic Non-Seasonal</c:v>
                </c:pt>
                <c:pt idx="2">
                  <c:v>Fall</c:v>
                </c:pt>
                <c:pt idx="3">
                  <c:v>DSV Direct Ship from Vendor</c:v>
                </c:pt>
                <c:pt idx="4">
                  <c:v>Football Hot Market</c:v>
                </c:pt>
                <c:pt idx="5">
                  <c:v>Hockey Hot Market</c:v>
                </c:pt>
                <c:pt idx="6">
                  <c:v>Graduation</c:v>
                </c:pt>
                <c:pt idx="7">
                  <c:v>Summer</c:v>
                </c:pt>
              </c:strCache>
            </c:strRef>
          </c:cat>
          <c:val>
            <c:numRef>
              <c:f>Sheet1!$B$2:$B$9</c:f>
              <c:numCache>
                <c:formatCode>#,##0.00</c:formatCode>
                <c:ptCount val="8"/>
                <c:pt idx="0">
                  <c:v>1312.2</c:v>
                </c:pt>
                <c:pt idx="1">
                  <c:v>130558.95</c:v>
                </c:pt>
                <c:pt idx="2">
                  <c:v>2676.2</c:v>
                </c:pt>
                <c:pt idx="3">
                  <c:v>4727.1000000000004</c:v>
                </c:pt>
                <c:pt idx="4" formatCode="General">
                  <c:v>414.05</c:v>
                </c:pt>
                <c:pt idx="5" formatCode="General">
                  <c:v>848.1</c:v>
                </c:pt>
                <c:pt idx="6" formatCode="General">
                  <c:v>86.4</c:v>
                </c:pt>
                <c:pt idx="7" formatCode="General">
                  <c:v>995.4</c:v>
                </c:pt>
              </c:numCache>
            </c:numRef>
          </c:val>
          <c:extLst>
            <c:ext xmlns:c16="http://schemas.microsoft.com/office/drawing/2014/chart" uri="{C3380CC4-5D6E-409C-BE32-E72D297353CC}">
              <c16:uniqueId val="{00000000-7332-4C36-8877-B6341FFA0CE7}"/>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September</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Football Hot Market</c:v>
                </c:pt>
                <c:pt idx="1">
                  <c:v>Basic Non-Seasonal</c:v>
                </c:pt>
                <c:pt idx="2">
                  <c:v>Summer</c:v>
                </c:pt>
                <c:pt idx="3">
                  <c:v>Hockey Hot Market</c:v>
                </c:pt>
                <c:pt idx="4">
                  <c:v>DSV Direct Ship from Vendor</c:v>
                </c:pt>
                <c:pt idx="5">
                  <c:v>Fall</c:v>
                </c:pt>
                <c:pt idx="6">
                  <c:v>Holiday</c:v>
                </c:pt>
                <c:pt idx="7">
                  <c:v>Baseball Hot Market</c:v>
                </c:pt>
                <c:pt idx="8">
                  <c:v>Basketball Hot Market</c:v>
                </c:pt>
                <c:pt idx="9">
                  <c:v>Spring</c:v>
                </c:pt>
              </c:strCache>
            </c:strRef>
          </c:cat>
          <c:val>
            <c:numRef>
              <c:f>Sheet1!$B$2:$B$11</c:f>
              <c:numCache>
                <c:formatCode>#,##0.00</c:formatCode>
                <c:ptCount val="10"/>
                <c:pt idx="0">
                  <c:v>1619.8</c:v>
                </c:pt>
                <c:pt idx="1">
                  <c:v>142262.35</c:v>
                </c:pt>
                <c:pt idx="2">
                  <c:v>2189.25</c:v>
                </c:pt>
                <c:pt idx="3" formatCode="General">
                  <c:v>236.6</c:v>
                </c:pt>
                <c:pt idx="4">
                  <c:v>3842.9</c:v>
                </c:pt>
                <c:pt idx="5">
                  <c:v>32139.95</c:v>
                </c:pt>
                <c:pt idx="6" formatCode="General">
                  <c:v>341.05</c:v>
                </c:pt>
                <c:pt idx="7" formatCode="General">
                  <c:v>54.6</c:v>
                </c:pt>
                <c:pt idx="8" formatCode="General">
                  <c:v>605.15</c:v>
                </c:pt>
                <c:pt idx="9" formatCode="General">
                  <c:v>688.9</c:v>
                </c:pt>
              </c:numCache>
            </c:numRef>
          </c:val>
          <c:extLst>
            <c:ext xmlns:c16="http://schemas.microsoft.com/office/drawing/2014/chart" uri="{C3380CC4-5D6E-409C-BE32-E72D297353CC}">
              <c16:uniqueId val="{00000000-0607-4386-9FD4-92593E1F3295}"/>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a:t>October  Sales</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7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Holiday</c:v>
                </c:pt>
                <c:pt idx="1">
                  <c:v>Football Hot Market</c:v>
                </c:pt>
                <c:pt idx="2">
                  <c:v>Summer</c:v>
                </c:pt>
                <c:pt idx="3">
                  <c:v>Basic Non-Seasonal</c:v>
                </c:pt>
                <c:pt idx="4">
                  <c:v>Graduation</c:v>
                </c:pt>
                <c:pt idx="5">
                  <c:v>Fall</c:v>
                </c:pt>
                <c:pt idx="6">
                  <c:v>DSV Direct Ship from Vendor</c:v>
                </c:pt>
                <c:pt idx="7">
                  <c:v>Basketball Hot Market</c:v>
                </c:pt>
                <c:pt idx="8">
                  <c:v>Spring</c:v>
                </c:pt>
                <c:pt idx="9">
                  <c:v>Hockey Hot Market</c:v>
                </c:pt>
              </c:strCache>
            </c:strRef>
          </c:cat>
          <c:val>
            <c:numRef>
              <c:f>Sheet1!$B$2:$B$11</c:f>
              <c:numCache>
                <c:formatCode>#,##0.00</c:formatCode>
                <c:ptCount val="10"/>
                <c:pt idx="0">
                  <c:v>1800.05</c:v>
                </c:pt>
                <c:pt idx="1">
                  <c:v>1829.1</c:v>
                </c:pt>
                <c:pt idx="2" formatCode="General">
                  <c:v>100.1</c:v>
                </c:pt>
                <c:pt idx="3">
                  <c:v>127168.2</c:v>
                </c:pt>
                <c:pt idx="4" formatCode="General">
                  <c:v>13.65</c:v>
                </c:pt>
                <c:pt idx="5">
                  <c:v>26496.85</c:v>
                </c:pt>
                <c:pt idx="6">
                  <c:v>3542.8</c:v>
                </c:pt>
                <c:pt idx="7" formatCode="General">
                  <c:v>518.70000000000005</c:v>
                </c:pt>
                <c:pt idx="8" formatCode="General">
                  <c:v>617.5</c:v>
                </c:pt>
                <c:pt idx="9" formatCode="General">
                  <c:v>729.8</c:v>
                </c:pt>
              </c:numCache>
            </c:numRef>
          </c:val>
          <c:extLst>
            <c:ext xmlns:c16="http://schemas.microsoft.com/office/drawing/2014/chart" uri="{C3380CC4-5D6E-409C-BE32-E72D297353CC}">
              <c16:uniqueId val="{00000000-0BEB-41A1-A92D-3D33EC42F8C1}"/>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sz="75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November</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Football Hot Market</c:v>
                </c:pt>
                <c:pt idx="1">
                  <c:v>Spring</c:v>
                </c:pt>
                <c:pt idx="2">
                  <c:v>Hockey Hot Market</c:v>
                </c:pt>
                <c:pt idx="3">
                  <c:v>Basic Non-Seasonal</c:v>
                </c:pt>
                <c:pt idx="4">
                  <c:v>Fall</c:v>
                </c:pt>
                <c:pt idx="5">
                  <c:v>DSV Direct Ship from Vendor</c:v>
                </c:pt>
                <c:pt idx="6">
                  <c:v>Holiday</c:v>
                </c:pt>
                <c:pt idx="7">
                  <c:v>Summer</c:v>
                </c:pt>
                <c:pt idx="8">
                  <c:v>Basketball Hot Market</c:v>
                </c:pt>
              </c:strCache>
            </c:strRef>
          </c:cat>
          <c:val>
            <c:numRef>
              <c:f>Sheet1!$B$2:$B$10</c:f>
              <c:numCache>
                <c:formatCode>#,##0.00</c:formatCode>
                <c:ptCount val="9"/>
                <c:pt idx="0">
                  <c:v>1228.5</c:v>
                </c:pt>
                <c:pt idx="1">
                  <c:v>1427.75</c:v>
                </c:pt>
                <c:pt idx="2" formatCode="General">
                  <c:v>138.30000000000001</c:v>
                </c:pt>
                <c:pt idx="3">
                  <c:v>144714.85</c:v>
                </c:pt>
                <c:pt idx="4">
                  <c:v>15726.35</c:v>
                </c:pt>
                <c:pt idx="5">
                  <c:v>4397.55</c:v>
                </c:pt>
                <c:pt idx="6">
                  <c:v>5175.05</c:v>
                </c:pt>
                <c:pt idx="7" formatCode="General">
                  <c:v>75.95</c:v>
                </c:pt>
                <c:pt idx="8" formatCode="General">
                  <c:v>955.5</c:v>
                </c:pt>
              </c:numCache>
            </c:numRef>
          </c:val>
          <c:extLst>
            <c:ext xmlns:c16="http://schemas.microsoft.com/office/drawing/2014/chart" uri="{C3380CC4-5D6E-409C-BE32-E72D297353CC}">
              <c16:uniqueId val="{00000000-1532-4270-BB8D-FC4363DAD850}"/>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December</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Spring</c:v>
                </c:pt>
                <c:pt idx="1">
                  <c:v>Hockey Hot Market</c:v>
                </c:pt>
                <c:pt idx="2">
                  <c:v>Basketball Hot Market</c:v>
                </c:pt>
                <c:pt idx="3">
                  <c:v>Football Hot Market</c:v>
                </c:pt>
                <c:pt idx="4">
                  <c:v>Basic Non-Seasonal</c:v>
                </c:pt>
                <c:pt idx="5">
                  <c:v>DSV Direct Ship from Vendor</c:v>
                </c:pt>
                <c:pt idx="6">
                  <c:v>Holiday</c:v>
                </c:pt>
                <c:pt idx="7">
                  <c:v>Fall</c:v>
                </c:pt>
              </c:strCache>
            </c:strRef>
          </c:cat>
          <c:val>
            <c:numRef>
              <c:f>Sheet1!$B$2:$B$9</c:f>
              <c:numCache>
                <c:formatCode>#,##0.00</c:formatCode>
                <c:ptCount val="8"/>
                <c:pt idx="0">
                  <c:v>1110.4000000000001</c:v>
                </c:pt>
                <c:pt idx="1">
                  <c:v>1301.3</c:v>
                </c:pt>
                <c:pt idx="2">
                  <c:v>1847.3</c:v>
                </c:pt>
                <c:pt idx="3" formatCode="General">
                  <c:v>100.1</c:v>
                </c:pt>
                <c:pt idx="4">
                  <c:v>136934.45000000001</c:v>
                </c:pt>
                <c:pt idx="5">
                  <c:v>4222.5</c:v>
                </c:pt>
                <c:pt idx="6">
                  <c:v>6348.05</c:v>
                </c:pt>
                <c:pt idx="7">
                  <c:v>6668.85</c:v>
                </c:pt>
              </c:numCache>
            </c:numRef>
          </c:val>
          <c:extLst>
            <c:ext xmlns:c16="http://schemas.microsoft.com/office/drawing/2014/chart" uri="{C3380CC4-5D6E-409C-BE32-E72D297353CC}">
              <c16:uniqueId val="{00000000-FCCF-4C18-9B93-75BB26514B43}"/>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July</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Hockey Hot Market</c:v>
                </c:pt>
                <c:pt idx="1">
                  <c:v>Basic Non-Seasonal</c:v>
                </c:pt>
                <c:pt idx="2">
                  <c:v>Football Hot Market</c:v>
                </c:pt>
                <c:pt idx="3">
                  <c:v>Basketball Hot Market</c:v>
                </c:pt>
                <c:pt idx="4">
                  <c:v>Fall</c:v>
                </c:pt>
                <c:pt idx="5">
                  <c:v>Summer</c:v>
                </c:pt>
                <c:pt idx="6">
                  <c:v>Holiday</c:v>
                </c:pt>
                <c:pt idx="7">
                  <c:v>DSV Direct Ship from Vendor</c:v>
                </c:pt>
                <c:pt idx="8">
                  <c:v>Spring</c:v>
                </c:pt>
              </c:strCache>
            </c:strRef>
          </c:cat>
          <c:val>
            <c:numRef>
              <c:f>Sheet1!$B$2:$B$10</c:f>
              <c:numCache>
                <c:formatCode>#,##0.00</c:formatCode>
                <c:ptCount val="9"/>
                <c:pt idx="0" formatCode="General">
                  <c:v>138.30000000000001</c:v>
                </c:pt>
                <c:pt idx="1">
                  <c:v>145455.54999999999</c:v>
                </c:pt>
                <c:pt idx="2" formatCode="General">
                  <c:v>150.15</c:v>
                </c:pt>
                <c:pt idx="3" formatCode="General">
                  <c:v>159.25</c:v>
                </c:pt>
                <c:pt idx="4">
                  <c:v>2500.4499999999998</c:v>
                </c:pt>
                <c:pt idx="5">
                  <c:v>2934.05</c:v>
                </c:pt>
                <c:pt idx="6" formatCode="General">
                  <c:v>31.85</c:v>
                </c:pt>
                <c:pt idx="7">
                  <c:v>5208.1499999999996</c:v>
                </c:pt>
                <c:pt idx="8" formatCode="General">
                  <c:v>909.05</c:v>
                </c:pt>
              </c:numCache>
            </c:numRef>
          </c:val>
          <c:extLst>
            <c:ext xmlns:c16="http://schemas.microsoft.com/office/drawing/2014/chart" uri="{C3380CC4-5D6E-409C-BE32-E72D297353CC}">
              <c16:uniqueId val="{00000000-3BDC-450C-AA49-C74822CA2C6B}"/>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August</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Summer</c:v>
                </c:pt>
                <c:pt idx="1">
                  <c:v>Spring</c:v>
                </c:pt>
                <c:pt idx="2">
                  <c:v>Basic Non-Seasonal</c:v>
                </c:pt>
                <c:pt idx="3">
                  <c:v>Graduation</c:v>
                </c:pt>
                <c:pt idx="4">
                  <c:v>DSV Direct Ship from Vendor</c:v>
                </c:pt>
                <c:pt idx="5">
                  <c:v>Football Hot Market</c:v>
                </c:pt>
                <c:pt idx="6">
                  <c:v>Fall</c:v>
                </c:pt>
                <c:pt idx="7">
                  <c:v>Basketball Hot Market</c:v>
                </c:pt>
              </c:strCache>
            </c:strRef>
          </c:cat>
          <c:val>
            <c:numRef>
              <c:f>Sheet1!$B$2:$B$9</c:f>
              <c:numCache>
                <c:formatCode>#,##0.00</c:formatCode>
                <c:ptCount val="8"/>
                <c:pt idx="0">
                  <c:v>1185.45</c:v>
                </c:pt>
                <c:pt idx="1">
                  <c:v>1323.3</c:v>
                </c:pt>
                <c:pt idx="2">
                  <c:v>120805.6</c:v>
                </c:pt>
                <c:pt idx="3" formatCode="General">
                  <c:v>13.65</c:v>
                </c:pt>
                <c:pt idx="4">
                  <c:v>2953.75</c:v>
                </c:pt>
                <c:pt idx="5" formatCode="General">
                  <c:v>445.9</c:v>
                </c:pt>
                <c:pt idx="6">
                  <c:v>6306.3</c:v>
                </c:pt>
                <c:pt idx="7" formatCode="General">
                  <c:v>72.8</c:v>
                </c:pt>
              </c:numCache>
            </c:numRef>
          </c:val>
          <c:extLst>
            <c:ext xmlns:c16="http://schemas.microsoft.com/office/drawing/2014/chart" uri="{C3380CC4-5D6E-409C-BE32-E72D297353CC}">
              <c16:uniqueId val="{00000000-CC1A-4A4C-81C1-9A5B4F0F1873}"/>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Overall Sales of Basic</a:t>
            </a:r>
            <a:r>
              <a:rPr lang="en-US" sz="1600" b="1" baseline="0" dirty="0">
                <a:solidFill>
                  <a:schemeClr val="tx1"/>
                </a:solidFill>
              </a:rPr>
              <a:t> Non-Seasonal </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#,##0.00</c:formatCode>
                <c:ptCount val="12"/>
                <c:pt idx="0">
                  <c:v>139659.95000000001</c:v>
                </c:pt>
                <c:pt idx="1">
                  <c:v>115279.85</c:v>
                </c:pt>
                <c:pt idx="2">
                  <c:v>122560.55</c:v>
                </c:pt>
                <c:pt idx="3">
                  <c:v>130574.2</c:v>
                </c:pt>
                <c:pt idx="4">
                  <c:v>134541.75</c:v>
                </c:pt>
                <c:pt idx="5">
                  <c:v>130558.95</c:v>
                </c:pt>
                <c:pt idx="6">
                  <c:v>145455.54999999999</c:v>
                </c:pt>
                <c:pt idx="7">
                  <c:v>120805.6</c:v>
                </c:pt>
                <c:pt idx="8">
                  <c:v>142262.35</c:v>
                </c:pt>
                <c:pt idx="9">
                  <c:v>127168.2</c:v>
                </c:pt>
                <c:pt idx="10">
                  <c:v>144714.85</c:v>
                </c:pt>
                <c:pt idx="11">
                  <c:v>136934.45000000001</c:v>
                </c:pt>
              </c:numCache>
            </c:numRef>
          </c:val>
          <c:extLst>
            <c:ext xmlns:c16="http://schemas.microsoft.com/office/drawing/2014/chart" uri="{C3380CC4-5D6E-409C-BE32-E72D297353CC}">
              <c16:uniqueId val="{00000000-4611-40B1-867A-66097C09A595}"/>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dirty="0">
                <a:solidFill>
                  <a:schemeClr val="tx1"/>
                </a:solidFill>
              </a:rPr>
              <a:t>Top</a:t>
            </a:r>
            <a:r>
              <a:rPr lang="en-US" sz="1800" b="1" baseline="0" dirty="0">
                <a:solidFill>
                  <a:schemeClr val="tx1"/>
                </a:solidFill>
              </a:rPr>
              <a:t> 5 count of sizes in Clothing &amp; Accessories</a:t>
            </a:r>
            <a:endParaRPr lang="en-US" sz="1800" b="1" dirty="0">
              <a:solidFill>
                <a:schemeClr val="tx1"/>
              </a:solidFill>
            </a:endParaRPr>
          </a:p>
        </c:rich>
      </c:tx>
      <c:layout>
        <c:manualLayout>
          <c:xMode val="edge"/>
          <c:yMode val="edge"/>
          <c:x val="0.20031689302673261"/>
          <c:y val="3.428141696163531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827267328793693"/>
          <c:y val="0.29328475882497967"/>
          <c:w val="0.39617447550474316"/>
          <c:h val="0.57034415502086366"/>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BDC0-47AB-B5C7-BDEACED2240C}"/>
              </c:ext>
            </c:extLst>
          </c:dPt>
          <c:dPt>
            <c:idx val="1"/>
            <c:bubble3D val="0"/>
            <c:spPr>
              <a:solidFill>
                <a:schemeClr val="accent2"/>
              </a:solidFill>
              <a:ln>
                <a:noFill/>
              </a:ln>
              <a:effectLst/>
            </c:spPr>
            <c:extLst>
              <c:ext xmlns:c16="http://schemas.microsoft.com/office/drawing/2014/chart" uri="{C3380CC4-5D6E-409C-BE32-E72D297353CC}">
                <c16:uniqueId val="{00000003-BDC0-47AB-B5C7-BDEACED2240C}"/>
              </c:ext>
            </c:extLst>
          </c:dPt>
          <c:dPt>
            <c:idx val="2"/>
            <c:bubble3D val="0"/>
            <c:spPr>
              <a:solidFill>
                <a:schemeClr val="accent3"/>
              </a:solidFill>
              <a:ln>
                <a:noFill/>
              </a:ln>
              <a:effectLst/>
            </c:spPr>
            <c:extLst>
              <c:ext xmlns:c16="http://schemas.microsoft.com/office/drawing/2014/chart" uri="{C3380CC4-5D6E-409C-BE32-E72D297353CC}">
                <c16:uniqueId val="{00000005-BDC0-47AB-B5C7-BDEACED2240C}"/>
              </c:ext>
            </c:extLst>
          </c:dPt>
          <c:dPt>
            <c:idx val="3"/>
            <c:bubble3D val="0"/>
            <c:spPr>
              <a:solidFill>
                <a:schemeClr val="accent4"/>
              </a:solidFill>
              <a:ln>
                <a:noFill/>
              </a:ln>
              <a:effectLst/>
            </c:spPr>
            <c:extLst>
              <c:ext xmlns:c16="http://schemas.microsoft.com/office/drawing/2014/chart" uri="{C3380CC4-5D6E-409C-BE32-E72D297353CC}">
                <c16:uniqueId val="{00000007-BDC0-47AB-B5C7-BDEACED2240C}"/>
              </c:ext>
            </c:extLst>
          </c:dPt>
          <c:dPt>
            <c:idx val="4"/>
            <c:bubble3D val="0"/>
            <c:spPr>
              <a:solidFill>
                <a:schemeClr val="accent5"/>
              </a:solidFill>
              <a:ln>
                <a:noFill/>
              </a:ln>
              <a:effectLst/>
            </c:spPr>
            <c:extLst>
              <c:ext xmlns:c16="http://schemas.microsoft.com/office/drawing/2014/chart" uri="{C3380CC4-5D6E-409C-BE32-E72D297353CC}">
                <c16:uniqueId val="{00000009-BDC0-47AB-B5C7-BDEACED2240C}"/>
              </c:ext>
            </c:extLst>
          </c:dPt>
          <c:dPt>
            <c:idx val="5"/>
            <c:bubble3D val="0"/>
            <c:spPr>
              <a:solidFill>
                <a:schemeClr val="accent6"/>
              </a:solidFill>
              <a:ln>
                <a:noFill/>
              </a:ln>
              <a:effectLst/>
            </c:spPr>
            <c:extLst>
              <c:ext xmlns:c16="http://schemas.microsoft.com/office/drawing/2014/chart" uri="{C3380CC4-5D6E-409C-BE32-E72D297353CC}">
                <c16:uniqueId val="{0000000B-BDC0-47AB-B5C7-BDEACED2240C}"/>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Small</c:v>
                </c:pt>
                <c:pt idx="1">
                  <c:v>Medium</c:v>
                </c:pt>
                <c:pt idx="2">
                  <c:v>Large</c:v>
                </c:pt>
                <c:pt idx="3">
                  <c:v>XLarge</c:v>
                </c:pt>
                <c:pt idx="4">
                  <c:v>2XLarge</c:v>
                </c:pt>
                <c:pt idx="5">
                  <c:v>XSmall</c:v>
                </c:pt>
              </c:strCache>
            </c:strRef>
          </c:cat>
          <c:val>
            <c:numRef>
              <c:f>Sheet1!$B$2:$B$7</c:f>
              <c:numCache>
                <c:formatCode>General</c:formatCode>
                <c:ptCount val="6"/>
                <c:pt idx="0">
                  <c:v>494</c:v>
                </c:pt>
                <c:pt idx="1">
                  <c:v>485</c:v>
                </c:pt>
                <c:pt idx="2">
                  <c:v>449</c:v>
                </c:pt>
                <c:pt idx="3">
                  <c:v>427</c:v>
                </c:pt>
                <c:pt idx="4">
                  <c:v>302</c:v>
                </c:pt>
                <c:pt idx="5">
                  <c:v>153</c:v>
                </c:pt>
              </c:numCache>
            </c:numRef>
          </c:val>
          <c:extLst>
            <c:ext xmlns:c16="http://schemas.microsoft.com/office/drawing/2014/chart" uri="{C3380CC4-5D6E-409C-BE32-E72D297353CC}">
              <c16:uniqueId val="{00000000-1781-46C9-ACCE-291497BC9D8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Overall Sales of Basic</a:t>
            </a:r>
            <a:r>
              <a:rPr lang="en-US" sz="1600" b="1" baseline="0" dirty="0">
                <a:solidFill>
                  <a:schemeClr val="tx1"/>
                </a:solidFill>
              </a:rPr>
              <a:t> Non-Seasonal </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D73D-4CB1-824F-7E51E70421D4}"/>
              </c:ext>
            </c:extLst>
          </c:dPt>
          <c:dPt>
            <c:idx val="1"/>
            <c:bubble3D val="0"/>
            <c:spPr>
              <a:solidFill>
                <a:schemeClr val="accent2"/>
              </a:solidFill>
              <a:ln>
                <a:noFill/>
              </a:ln>
              <a:effectLst/>
            </c:spPr>
            <c:extLst>
              <c:ext xmlns:c16="http://schemas.microsoft.com/office/drawing/2014/chart" uri="{C3380CC4-5D6E-409C-BE32-E72D297353CC}">
                <c16:uniqueId val="{00000001-0D36-4FA4-AA08-C3E2895A92A6}"/>
              </c:ext>
            </c:extLst>
          </c:dPt>
          <c:dPt>
            <c:idx val="2"/>
            <c:bubble3D val="0"/>
            <c:spPr>
              <a:solidFill>
                <a:schemeClr val="accent3"/>
              </a:solidFill>
              <a:ln>
                <a:noFill/>
              </a:ln>
              <a:effectLst/>
            </c:spPr>
            <c:extLst>
              <c:ext xmlns:c16="http://schemas.microsoft.com/office/drawing/2014/chart" uri="{C3380CC4-5D6E-409C-BE32-E72D297353CC}">
                <c16:uniqueId val="{00000005-D73D-4CB1-824F-7E51E70421D4}"/>
              </c:ext>
            </c:extLst>
          </c:dPt>
          <c:dLbls>
            <c:dLbl>
              <c:idx val="1"/>
              <c:layout>
                <c:manualLayout>
                  <c:x val="8.1598434469070877E-3"/>
                  <c:y val="-1.1545737940840366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938926634658088"/>
                      <c:h val="0.18198901245757851"/>
                    </c:manualLayout>
                  </c15:layout>
                </c:ext>
                <c:ext xmlns:c16="http://schemas.microsoft.com/office/drawing/2014/chart" uri="{C3380CC4-5D6E-409C-BE32-E72D297353CC}">
                  <c16:uniqueId val="{00000001-0D36-4FA4-AA08-C3E2895A92A6}"/>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Low_spender</c:v>
                </c:pt>
                <c:pt idx="1">
                  <c:v>Medium_spender</c:v>
                </c:pt>
                <c:pt idx="2">
                  <c:v>High_spender</c:v>
                </c:pt>
              </c:strCache>
            </c:strRef>
          </c:cat>
          <c:val>
            <c:numRef>
              <c:f>Sheet1!$B$2:$B$4</c:f>
              <c:numCache>
                <c:formatCode>General</c:formatCode>
                <c:ptCount val="3"/>
                <c:pt idx="0">
                  <c:v>4453</c:v>
                </c:pt>
                <c:pt idx="1">
                  <c:v>1669</c:v>
                </c:pt>
                <c:pt idx="2">
                  <c:v>920</c:v>
                </c:pt>
              </c:numCache>
            </c:numRef>
          </c:val>
          <c:extLst>
            <c:ext xmlns:c16="http://schemas.microsoft.com/office/drawing/2014/chart" uri="{C3380CC4-5D6E-409C-BE32-E72D297353CC}">
              <c16:uniqueId val="{00000000-0D36-4FA4-AA08-C3E2895A92A6}"/>
            </c:ext>
          </c:extLst>
        </c:ser>
        <c:dLbls>
          <c:showLegendKey val="0"/>
          <c:showVal val="0"/>
          <c:showCatName val="0"/>
          <c:showSerName val="0"/>
          <c:showPercent val="0"/>
          <c:showBubbleSize val="0"/>
          <c:showLeaderLines val="0"/>
        </c:dLbls>
        <c:firstSliceAng val="157"/>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solidFill>
                  <a:schemeClr val="tx1"/>
                </a:solidFill>
              </a:rPr>
              <a:t>Quantity</a:t>
            </a:r>
            <a:r>
              <a:rPr lang="en-US" sz="1800" b="1" baseline="0" dirty="0">
                <a:solidFill>
                  <a:schemeClr val="tx1"/>
                </a:solidFill>
              </a:rPr>
              <a:t> sold by Category</a:t>
            </a:r>
            <a:endParaRPr lang="en-US" sz="1800" b="1" dirty="0">
              <a:solidFill>
                <a:schemeClr val="tx1"/>
              </a:solidFill>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Clothing &amp; Accessories</c:v>
                </c:pt>
                <c:pt idx="1">
                  <c:v>Gifts &amp; Collectibles</c:v>
                </c:pt>
                <c:pt idx="2">
                  <c:v>Electronics</c:v>
                </c:pt>
                <c:pt idx="3">
                  <c:v>School Supplies</c:v>
                </c:pt>
              </c:strCache>
            </c:strRef>
          </c:cat>
          <c:val>
            <c:numRef>
              <c:f>Sheet1!$B$2:$B$5</c:f>
              <c:numCache>
                <c:formatCode>#,##0</c:formatCode>
                <c:ptCount val="4"/>
                <c:pt idx="0">
                  <c:v>184729951</c:v>
                </c:pt>
                <c:pt idx="1">
                  <c:v>77213020</c:v>
                </c:pt>
                <c:pt idx="2">
                  <c:v>8421403</c:v>
                </c:pt>
                <c:pt idx="3">
                  <c:v>2448861</c:v>
                </c:pt>
              </c:numCache>
            </c:numRef>
          </c:val>
          <c:extLst>
            <c:ext xmlns:c16="http://schemas.microsoft.com/office/drawing/2014/chart" uri="{C3380CC4-5D6E-409C-BE32-E72D297353CC}">
              <c16:uniqueId val="{00000000-5181-48A2-A843-4AAE18D480C2}"/>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Highest</a:t>
            </a:r>
            <a:r>
              <a:rPr lang="en-US" sz="1600" b="1" baseline="0" dirty="0">
                <a:solidFill>
                  <a:schemeClr val="tx1"/>
                </a:solidFill>
              </a:rPr>
              <a:t> Average total price of city</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Fredericksburg</c:v>
                </c:pt>
                <c:pt idx="1">
                  <c:v>Cape Coral</c:v>
                </c:pt>
                <c:pt idx="2">
                  <c:v>Waterloo</c:v>
                </c:pt>
                <c:pt idx="3">
                  <c:v>Palmdale</c:v>
                </c:pt>
                <c:pt idx="4">
                  <c:v>Saginaw</c:v>
                </c:pt>
                <c:pt idx="5">
                  <c:v>York</c:v>
                </c:pt>
                <c:pt idx="6">
                  <c:v>Panama City</c:v>
                </c:pt>
                <c:pt idx="7">
                  <c:v>Galveston</c:v>
                </c:pt>
                <c:pt idx="8">
                  <c:v>Humble</c:v>
                </c:pt>
                <c:pt idx="9">
                  <c:v>Palm Bay</c:v>
                </c:pt>
                <c:pt idx="10">
                  <c:v>Staten Island</c:v>
                </c:pt>
                <c:pt idx="11">
                  <c:v>Bradenton</c:v>
                </c:pt>
                <c:pt idx="12">
                  <c:v>Winter Haven</c:v>
                </c:pt>
                <c:pt idx="13">
                  <c:v>Schenectady</c:v>
                </c:pt>
              </c:strCache>
            </c:strRef>
          </c:cat>
          <c:val>
            <c:numRef>
              <c:f>Sheet1!$B$2:$B$15</c:f>
              <c:numCache>
                <c:formatCode>General</c:formatCode>
                <c:ptCount val="14"/>
                <c:pt idx="0">
                  <c:v>336.89</c:v>
                </c:pt>
                <c:pt idx="1">
                  <c:v>322.19</c:v>
                </c:pt>
                <c:pt idx="2">
                  <c:v>282.32</c:v>
                </c:pt>
                <c:pt idx="3">
                  <c:v>272.58</c:v>
                </c:pt>
                <c:pt idx="4">
                  <c:v>247.19</c:v>
                </c:pt>
                <c:pt idx="5">
                  <c:v>240.04</c:v>
                </c:pt>
                <c:pt idx="6">
                  <c:v>232.45</c:v>
                </c:pt>
                <c:pt idx="7">
                  <c:v>231.63</c:v>
                </c:pt>
                <c:pt idx="8">
                  <c:v>230.74</c:v>
                </c:pt>
                <c:pt idx="9">
                  <c:v>229.47</c:v>
                </c:pt>
                <c:pt idx="10">
                  <c:v>227.68</c:v>
                </c:pt>
                <c:pt idx="11">
                  <c:v>223.48</c:v>
                </c:pt>
                <c:pt idx="12">
                  <c:v>217.24</c:v>
                </c:pt>
                <c:pt idx="13">
                  <c:v>215.75</c:v>
                </c:pt>
              </c:numCache>
            </c:numRef>
          </c:val>
          <c:extLst>
            <c:ext xmlns:c16="http://schemas.microsoft.com/office/drawing/2014/chart" uri="{C3380CC4-5D6E-409C-BE32-E72D297353CC}">
              <c16:uniqueId val="{00000000-A347-41E2-94A1-AEDBC9831A53}"/>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Product Highest total Sales Quantity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Clothing &amp; Accessories</c:v>
                </c:pt>
                <c:pt idx="1">
                  <c:v>Gifts &amp; Collectibles</c:v>
                </c:pt>
                <c:pt idx="2">
                  <c:v>Electronics</c:v>
                </c:pt>
                <c:pt idx="3">
                  <c:v>School Supplies</c:v>
                </c:pt>
              </c:strCache>
            </c:strRef>
          </c:cat>
          <c:val>
            <c:numRef>
              <c:f>Sheet1!$B$2:$B$5</c:f>
              <c:numCache>
                <c:formatCode>General</c:formatCode>
                <c:ptCount val="4"/>
                <c:pt idx="0">
                  <c:v>28383</c:v>
                </c:pt>
                <c:pt idx="1">
                  <c:v>20350</c:v>
                </c:pt>
                <c:pt idx="2">
                  <c:v>2360</c:v>
                </c:pt>
                <c:pt idx="3">
                  <c:v>637</c:v>
                </c:pt>
              </c:numCache>
            </c:numRef>
          </c:val>
          <c:extLst>
            <c:ext xmlns:c16="http://schemas.microsoft.com/office/drawing/2014/chart" uri="{C3380CC4-5D6E-409C-BE32-E72D297353CC}">
              <c16:uniqueId val="{00000000-5CE6-4F65-B8D9-ADBF1849FF75}"/>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Sales</a:t>
            </a:r>
            <a:r>
              <a:rPr lang="en-US" sz="1600" b="1" baseline="0" dirty="0">
                <a:solidFill>
                  <a:schemeClr val="tx1"/>
                </a:solidFill>
              </a:rPr>
              <a:t> pattern based on the time of the year</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#,##0.00</c:formatCode>
                <c:ptCount val="12"/>
                <c:pt idx="0">
                  <c:v>90353.14</c:v>
                </c:pt>
                <c:pt idx="1">
                  <c:v>80695.03</c:v>
                </c:pt>
                <c:pt idx="2">
                  <c:v>91782.61</c:v>
                </c:pt>
                <c:pt idx="3">
                  <c:v>89495.679999999993</c:v>
                </c:pt>
                <c:pt idx="4">
                  <c:v>89820.59</c:v>
                </c:pt>
                <c:pt idx="5">
                  <c:v>90075.71</c:v>
                </c:pt>
                <c:pt idx="6">
                  <c:v>92031.86</c:v>
                </c:pt>
                <c:pt idx="7">
                  <c:v>84210.45</c:v>
                </c:pt>
                <c:pt idx="8">
                  <c:v>111089.12</c:v>
                </c:pt>
                <c:pt idx="9">
                  <c:v>100793.54</c:v>
                </c:pt>
                <c:pt idx="10">
                  <c:v>101029.55</c:v>
                </c:pt>
                <c:pt idx="11">
                  <c:v>96321.4</c:v>
                </c:pt>
              </c:numCache>
            </c:numRef>
          </c:val>
          <c:extLst>
            <c:ext xmlns:c16="http://schemas.microsoft.com/office/drawing/2014/chart" uri="{C3380CC4-5D6E-409C-BE32-E72D297353CC}">
              <c16:uniqueId val="{00000000-05EE-4120-A5C3-84160B4797FA}"/>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January</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4688683128262921E-2"/>
          <c:y val="0.27368943836616405"/>
          <c:w val="0.95062263374347411"/>
          <c:h val="0.4433309764058291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Basic Non-Seasonal</c:v>
                </c:pt>
                <c:pt idx="1">
                  <c:v>DSV Direct Ship from Vendor</c:v>
                </c:pt>
                <c:pt idx="2">
                  <c:v>Holiday</c:v>
                </c:pt>
                <c:pt idx="3">
                  <c:v>Fall</c:v>
                </c:pt>
                <c:pt idx="4">
                  <c:v>Spring</c:v>
                </c:pt>
                <c:pt idx="5">
                  <c:v>Hockey Hot Market</c:v>
                </c:pt>
                <c:pt idx="6">
                  <c:v>Summer</c:v>
                </c:pt>
                <c:pt idx="7">
                  <c:v>Basketball Hot Market</c:v>
                </c:pt>
                <c:pt idx="8">
                  <c:v>Football Hot Market</c:v>
                </c:pt>
              </c:strCache>
            </c:strRef>
          </c:cat>
          <c:val>
            <c:numRef>
              <c:f>Sheet1!$B$2:$B$10</c:f>
              <c:numCache>
                <c:formatCode>#,##0.00</c:formatCode>
                <c:ptCount val="9"/>
                <c:pt idx="0">
                  <c:v>139659.95000000001</c:v>
                </c:pt>
                <c:pt idx="1">
                  <c:v>2969.85</c:v>
                </c:pt>
                <c:pt idx="2" formatCode="General">
                  <c:v>222.95</c:v>
                </c:pt>
                <c:pt idx="3">
                  <c:v>3194.45</c:v>
                </c:pt>
                <c:pt idx="4">
                  <c:v>3263</c:v>
                </c:pt>
                <c:pt idx="5" formatCode="General">
                  <c:v>336.6</c:v>
                </c:pt>
                <c:pt idx="6" formatCode="General">
                  <c:v>59.15</c:v>
                </c:pt>
                <c:pt idx="7" formatCode="General">
                  <c:v>641.54999999999995</c:v>
                </c:pt>
                <c:pt idx="8" formatCode="General">
                  <c:v>81.900000000000006</c:v>
                </c:pt>
              </c:numCache>
            </c:numRef>
          </c:val>
          <c:extLst>
            <c:ext xmlns:c16="http://schemas.microsoft.com/office/drawing/2014/chart" uri="{C3380CC4-5D6E-409C-BE32-E72D297353CC}">
              <c16:uniqueId val="{00000000-0607-4386-9FD4-92593E1F3295}"/>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February</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Basic Non-Seasonal</c:v>
                </c:pt>
                <c:pt idx="1">
                  <c:v>Hockey Hot Market</c:v>
                </c:pt>
                <c:pt idx="2">
                  <c:v>Fall</c:v>
                </c:pt>
                <c:pt idx="3">
                  <c:v>DSV Direct Ship from Vendor</c:v>
                </c:pt>
                <c:pt idx="4">
                  <c:v>Holiday</c:v>
                </c:pt>
                <c:pt idx="5">
                  <c:v>Summer</c:v>
                </c:pt>
                <c:pt idx="6">
                  <c:v>Spring</c:v>
                </c:pt>
                <c:pt idx="7">
                  <c:v>Basketball Hot Market</c:v>
                </c:pt>
                <c:pt idx="8">
                  <c:v>Football Hot Market</c:v>
                </c:pt>
              </c:strCache>
            </c:strRef>
          </c:cat>
          <c:val>
            <c:numRef>
              <c:f>Sheet1!$B$2:$B$10</c:f>
              <c:numCache>
                <c:formatCode>General</c:formatCode>
                <c:ptCount val="9"/>
                <c:pt idx="0" formatCode="#,##0.00">
                  <c:v>115279.85</c:v>
                </c:pt>
                <c:pt idx="1">
                  <c:v>118.3</c:v>
                </c:pt>
                <c:pt idx="2" formatCode="#,##0.00">
                  <c:v>2761.65</c:v>
                </c:pt>
                <c:pt idx="3" formatCode="#,##0.00">
                  <c:v>3501.8</c:v>
                </c:pt>
                <c:pt idx="4">
                  <c:v>43.6</c:v>
                </c:pt>
                <c:pt idx="5">
                  <c:v>59.15</c:v>
                </c:pt>
                <c:pt idx="6" formatCode="#,##0.00">
                  <c:v>8840.2999999999993</c:v>
                </c:pt>
                <c:pt idx="7">
                  <c:v>828.1</c:v>
                </c:pt>
                <c:pt idx="8">
                  <c:v>982.8</c:v>
                </c:pt>
              </c:numCache>
            </c:numRef>
          </c:val>
          <c:extLst>
            <c:ext xmlns:c16="http://schemas.microsoft.com/office/drawing/2014/chart" uri="{C3380CC4-5D6E-409C-BE32-E72D297353CC}">
              <c16:uniqueId val="{00000000-0BEB-41A1-A92D-3D33EC42F8C1}"/>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March</a:t>
            </a:r>
            <a:r>
              <a:rPr lang="en-US" sz="1600" b="1" baseline="0" dirty="0">
                <a:solidFill>
                  <a:schemeClr val="tx1"/>
                </a:solidFill>
              </a:rPr>
              <a:t> Sales</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Hockey Hot Market</c:v>
                </c:pt>
                <c:pt idx="1">
                  <c:v>Summer</c:v>
                </c:pt>
                <c:pt idx="2">
                  <c:v>Basic Non-Seasonal</c:v>
                </c:pt>
                <c:pt idx="3">
                  <c:v>Spring</c:v>
                </c:pt>
                <c:pt idx="4">
                  <c:v>Fall</c:v>
                </c:pt>
                <c:pt idx="5">
                  <c:v>Basketball Hot Market</c:v>
                </c:pt>
                <c:pt idx="6">
                  <c:v>DSV Direct Ship from Vendor</c:v>
                </c:pt>
              </c:strCache>
            </c:strRef>
          </c:cat>
          <c:val>
            <c:numRef>
              <c:f>Sheet1!$B$2:$B$8</c:f>
              <c:numCache>
                <c:formatCode>#,##0.00</c:formatCode>
                <c:ptCount val="7"/>
                <c:pt idx="0">
                  <c:v>1028.0999999999999</c:v>
                </c:pt>
                <c:pt idx="1">
                  <c:v>1715.35</c:v>
                </c:pt>
                <c:pt idx="2">
                  <c:v>122560.55</c:v>
                </c:pt>
                <c:pt idx="3">
                  <c:v>15128.15</c:v>
                </c:pt>
                <c:pt idx="4">
                  <c:v>2090.8000000000002</c:v>
                </c:pt>
                <c:pt idx="5" formatCode="General">
                  <c:v>555.1</c:v>
                </c:pt>
                <c:pt idx="6">
                  <c:v>6203.85</c:v>
                </c:pt>
              </c:numCache>
            </c:numRef>
          </c:val>
          <c:extLst>
            <c:ext xmlns:c16="http://schemas.microsoft.com/office/drawing/2014/chart" uri="{C3380CC4-5D6E-409C-BE32-E72D297353CC}">
              <c16:uniqueId val="{00000000-1532-4270-BB8D-FC4363DAD850}"/>
            </c:ext>
          </c:extLst>
        </c:ser>
        <c:dLbls>
          <c:dLblPos val="outEnd"/>
          <c:showLegendKey val="0"/>
          <c:showVal val="1"/>
          <c:showCatName val="0"/>
          <c:showSerName val="0"/>
          <c:showPercent val="0"/>
          <c:showBubbleSize val="0"/>
        </c:dLbls>
        <c:gapWidth val="219"/>
        <c:overlap val="-27"/>
        <c:axId val="467470127"/>
        <c:axId val="467467247"/>
      </c:barChart>
      <c:catAx>
        <c:axId val="4674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67467247"/>
        <c:crosses val="autoZero"/>
        <c:auto val="1"/>
        <c:lblAlgn val="ctr"/>
        <c:lblOffset val="100"/>
        <c:noMultiLvlLbl val="0"/>
      </c:catAx>
      <c:valAx>
        <c:axId val="4674672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6747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BD576-B826-442E-81F3-4556F296C699}" type="doc">
      <dgm:prSet loTypeId="urn:diagrams.loki3.com/BracketList" loCatId="list" qsTypeId="urn:microsoft.com/office/officeart/2005/8/quickstyle/simple3" qsCatId="simple" csTypeId="urn:microsoft.com/office/officeart/2005/8/colors/accent3_2" csCatId="accent3" phldr="1"/>
      <dgm:spPr/>
      <dgm:t>
        <a:bodyPr/>
        <a:lstStyle/>
        <a:p>
          <a:endParaRPr lang="en-IN"/>
        </a:p>
      </dgm:t>
    </dgm:pt>
    <dgm:pt modelId="{19A037A2-8AEE-4E9A-9262-393F2B304D78}">
      <dgm:prSet phldrT="[Text]"/>
      <dgm:spPr/>
      <dgm:t>
        <a:bodyPr/>
        <a:lstStyle/>
        <a:p>
          <a:r>
            <a:rPr lang="en-IN" b="1" dirty="0"/>
            <a:t>Products in store</a:t>
          </a:r>
        </a:p>
      </dgm:t>
    </dgm:pt>
    <dgm:pt modelId="{1D1EC888-072D-4342-9CDE-EC1E62FD97D0}" type="parTrans" cxnId="{1456E118-8E16-46B5-B708-9951F40039D2}">
      <dgm:prSet/>
      <dgm:spPr/>
      <dgm:t>
        <a:bodyPr/>
        <a:lstStyle/>
        <a:p>
          <a:endParaRPr lang="en-IN"/>
        </a:p>
      </dgm:t>
    </dgm:pt>
    <dgm:pt modelId="{358192F8-D675-4AF2-9307-F2CEF0AB3D5D}" type="sibTrans" cxnId="{1456E118-8E16-46B5-B708-9951F40039D2}">
      <dgm:prSet/>
      <dgm:spPr/>
      <dgm:t>
        <a:bodyPr/>
        <a:lstStyle/>
        <a:p>
          <a:endParaRPr lang="en-IN"/>
        </a:p>
      </dgm:t>
    </dgm:pt>
    <dgm:pt modelId="{8A21218A-FD10-445B-941A-2C1BEF0B1186}">
      <dgm:prSet phldrT="[Text]"/>
      <dgm:spPr/>
      <dgm:t>
        <a:bodyPr/>
        <a:lstStyle/>
        <a:p>
          <a:r>
            <a:rPr lang="en-IN" dirty="0"/>
            <a:t>1099 Products</a:t>
          </a:r>
        </a:p>
      </dgm:t>
    </dgm:pt>
    <dgm:pt modelId="{FB7B7749-6420-4822-A258-D7A743496E5F}" type="parTrans" cxnId="{CA93A1C8-E0D0-469C-9845-7205BD1DF988}">
      <dgm:prSet/>
      <dgm:spPr/>
      <dgm:t>
        <a:bodyPr/>
        <a:lstStyle/>
        <a:p>
          <a:endParaRPr lang="en-IN"/>
        </a:p>
      </dgm:t>
    </dgm:pt>
    <dgm:pt modelId="{F131860A-3574-4AE1-9001-F9138A1C1A6F}" type="sibTrans" cxnId="{CA93A1C8-E0D0-469C-9845-7205BD1DF988}">
      <dgm:prSet/>
      <dgm:spPr/>
      <dgm:t>
        <a:bodyPr/>
        <a:lstStyle/>
        <a:p>
          <a:endParaRPr lang="en-IN"/>
        </a:p>
      </dgm:t>
    </dgm:pt>
    <dgm:pt modelId="{2AA0618F-04F2-4F28-A898-5BCDE0CD6F91}" type="pres">
      <dgm:prSet presAssocID="{318BD576-B826-442E-81F3-4556F296C699}" presName="Name0" presStyleCnt="0">
        <dgm:presLayoutVars>
          <dgm:dir/>
          <dgm:animLvl val="lvl"/>
          <dgm:resizeHandles val="exact"/>
        </dgm:presLayoutVars>
      </dgm:prSet>
      <dgm:spPr/>
    </dgm:pt>
    <dgm:pt modelId="{7A07D89C-066E-4C16-8996-FCE00D23172F}" type="pres">
      <dgm:prSet presAssocID="{19A037A2-8AEE-4E9A-9262-393F2B304D78}" presName="linNode" presStyleCnt="0"/>
      <dgm:spPr/>
    </dgm:pt>
    <dgm:pt modelId="{03CA4D5E-8604-4BEA-8C9B-3D39CBF4FC86}" type="pres">
      <dgm:prSet presAssocID="{19A037A2-8AEE-4E9A-9262-393F2B304D78}" presName="parTx" presStyleLbl="revTx" presStyleIdx="0" presStyleCnt="1">
        <dgm:presLayoutVars>
          <dgm:chMax val="1"/>
          <dgm:bulletEnabled val="1"/>
        </dgm:presLayoutVars>
      </dgm:prSet>
      <dgm:spPr/>
    </dgm:pt>
    <dgm:pt modelId="{C42451A4-7AF8-49A8-BDD6-BDF753E0AD1A}" type="pres">
      <dgm:prSet presAssocID="{19A037A2-8AEE-4E9A-9262-393F2B304D78}" presName="bracket" presStyleLbl="parChTrans1D1" presStyleIdx="0" presStyleCnt="1"/>
      <dgm:spPr/>
    </dgm:pt>
    <dgm:pt modelId="{87477623-C0C1-4B65-855C-DCCDE3AA7872}" type="pres">
      <dgm:prSet presAssocID="{19A037A2-8AEE-4E9A-9262-393F2B304D78}" presName="spH" presStyleCnt="0"/>
      <dgm:spPr/>
    </dgm:pt>
    <dgm:pt modelId="{07A1D327-2A0B-4109-973F-87185D5A47B9}" type="pres">
      <dgm:prSet presAssocID="{19A037A2-8AEE-4E9A-9262-393F2B304D78}" presName="desTx" presStyleLbl="node1" presStyleIdx="0" presStyleCnt="1" custLinFactNeighborX="13557">
        <dgm:presLayoutVars>
          <dgm:bulletEnabled val="1"/>
        </dgm:presLayoutVars>
      </dgm:prSet>
      <dgm:spPr/>
    </dgm:pt>
  </dgm:ptLst>
  <dgm:cxnLst>
    <dgm:cxn modelId="{1456E118-8E16-46B5-B708-9951F40039D2}" srcId="{318BD576-B826-442E-81F3-4556F296C699}" destId="{19A037A2-8AEE-4E9A-9262-393F2B304D78}" srcOrd="0" destOrd="0" parTransId="{1D1EC888-072D-4342-9CDE-EC1E62FD97D0}" sibTransId="{358192F8-D675-4AF2-9307-F2CEF0AB3D5D}"/>
    <dgm:cxn modelId="{E522A778-FEFC-4FAD-AFAA-3146DEAA33A4}" type="presOf" srcId="{8A21218A-FD10-445B-941A-2C1BEF0B1186}" destId="{07A1D327-2A0B-4109-973F-87185D5A47B9}" srcOrd="0" destOrd="0" presId="urn:diagrams.loki3.com/BracketList"/>
    <dgm:cxn modelId="{45BE538D-6553-4DF2-AEBF-332B79F4A841}" type="presOf" srcId="{318BD576-B826-442E-81F3-4556F296C699}" destId="{2AA0618F-04F2-4F28-A898-5BCDE0CD6F91}" srcOrd="0" destOrd="0" presId="urn:diagrams.loki3.com/BracketList"/>
    <dgm:cxn modelId="{CA93A1C8-E0D0-469C-9845-7205BD1DF988}" srcId="{19A037A2-8AEE-4E9A-9262-393F2B304D78}" destId="{8A21218A-FD10-445B-941A-2C1BEF0B1186}" srcOrd="0" destOrd="0" parTransId="{FB7B7749-6420-4822-A258-D7A743496E5F}" sibTransId="{F131860A-3574-4AE1-9001-F9138A1C1A6F}"/>
    <dgm:cxn modelId="{A3B1A6D0-30D5-4225-B961-0B06893CC833}" type="presOf" srcId="{19A037A2-8AEE-4E9A-9262-393F2B304D78}" destId="{03CA4D5E-8604-4BEA-8C9B-3D39CBF4FC86}" srcOrd="0" destOrd="0" presId="urn:diagrams.loki3.com/BracketList"/>
    <dgm:cxn modelId="{7F048071-24BD-41F2-927D-47557A80A555}" type="presParOf" srcId="{2AA0618F-04F2-4F28-A898-5BCDE0CD6F91}" destId="{7A07D89C-066E-4C16-8996-FCE00D23172F}" srcOrd="0" destOrd="0" presId="urn:diagrams.loki3.com/BracketList"/>
    <dgm:cxn modelId="{6BC9102B-237E-4655-8049-F7EDC09482F4}" type="presParOf" srcId="{7A07D89C-066E-4C16-8996-FCE00D23172F}" destId="{03CA4D5E-8604-4BEA-8C9B-3D39CBF4FC86}" srcOrd="0" destOrd="0" presId="urn:diagrams.loki3.com/BracketList"/>
    <dgm:cxn modelId="{92017467-E556-4637-8D93-B9E91CBACE11}" type="presParOf" srcId="{7A07D89C-066E-4C16-8996-FCE00D23172F}" destId="{C42451A4-7AF8-49A8-BDD6-BDF753E0AD1A}" srcOrd="1" destOrd="0" presId="urn:diagrams.loki3.com/BracketList"/>
    <dgm:cxn modelId="{300D47A9-ED8F-474B-B702-DE6F2E095188}" type="presParOf" srcId="{7A07D89C-066E-4C16-8996-FCE00D23172F}" destId="{87477623-C0C1-4B65-855C-DCCDE3AA7872}" srcOrd="2" destOrd="0" presId="urn:diagrams.loki3.com/BracketList"/>
    <dgm:cxn modelId="{AF370FB2-278A-4244-AE5C-75848A14628E}" type="presParOf" srcId="{7A07D89C-066E-4C16-8996-FCE00D23172F}" destId="{07A1D327-2A0B-4109-973F-87185D5A47B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8768C3-F9C9-4980-B527-9AD5444B0EB0}" type="doc">
      <dgm:prSet loTypeId="urn:microsoft.com/office/officeart/2005/8/layout/default" loCatId="list" qsTypeId="urn:microsoft.com/office/officeart/2005/8/quickstyle/3d3" qsCatId="3D" csTypeId="urn:microsoft.com/office/officeart/2005/8/colors/accent3_1" csCatId="accent3" phldr="1"/>
      <dgm:spPr/>
      <dgm:t>
        <a:bodyPr/>
        <a:lstStyle/>
        <a:p>
          <a:endParaRPr lang="en-IN"/>
        </a:p>
      </dgm:t>
    </dgm:pt>
    <dgm:pt modelId="{DC7DF12D-741A-4F85-A3EF-A90FAB0B8897}">
      <dgm:prSet phldrT="[Text]"/>
      <dgm:spPr/>
      <dgm:t>
        <a:bodyPr/>
        <a:lstStyle/>
        <a:p>
          <a:r>
            <a:rPr lang="en-IN"/>
            <a:t>Embroidered/Sewn</a:t>
          </a:r>
          <a:endParaRPr lang="en-IN" dirty="0"/>
        </a:p>
      </dgm:t>
    </dgm:pt>
    <dgm:pt modelId="{AF556A1B-87CB-430A-BC17-4B3BC62DC5C9}" type="parTrans" cxnId="{DE6EB602-080B-40ED-AD6C-B7636D27CE6B}">
      <dgm:prSet/>
      <dgm:spPr/>
      <dgm:t>
        <a:bodyPr/>
        <a:lstStyle/>
        <a:p>
          <a:endParaRPr lang="en-IN"/>
        </a:p>
      </dgm:t>
    </dgm:pt>
    <dgm:pt modelId="{C086EF5B-0EE1-42A5-BC17-1007A6F5D2B8}" type="sibTrans" cxnId="{DE6EB602-080B-40ED-AD6C-B7636D27CE6B}">
      <dgm:prSet/>
      <dgm:spPr/>
      <dgm:t>
        <a:bodyPr/>
        <a:lstStyle/>
        <a:p>
          <a:endParaRPr lang="en-IN"/>
        </a:p>
      </dgm:t>
    </dgm:pt>
    <dgm:pt modelId="{07B9F436-2967-4DBF-9F3F-62CF1BC91C18}">
      <dgm:prSet phldrT="[Text]"/>
      <dgm:spPr/>
      <dgm:t>
        <a:bodyPr/>
        <a:lstStyle/>
        <a:p>
          <a:r>
            <a:rPr lang="en-IN"/>
            <a:t>Screen Print</a:t>
          </a:r>
          <a:endParaRPr lang="en-IN" dirty="0"/>
        </a:p>
      </dgm:t>
    </dgm:pt>
    <dgm:pt modelId="{21B6868B-6268-4054-BF2C-2453E846A8CC}" type="parTrans" cxnId="{2B9B1C36-A88B-481C-827B-D5D8075DF256}">
      <dgm:prSet/>
      <dgm:spPr/>
      <dgm:t>
        <a:bodyPr/>
        <a:lstStyle/>
        <a:p>
          <a:endParaRPr lang="en-IN"/>
        </a:p>
      </dgm:t>
    </dgm:pt>
    <dgm:pt modelId="{07AF0506-2C19-4F8A-84F6-CF50BF4C7CF5}" type="sibTrans" cxnId="{2B9B1C36-A88B-481C-827B-D5D8075DF256}">
      <dgm:prSet/>
      <dgm:spPr/>
      <dgm:t>
        <a:bodyPr/>
        <a:lstStyle/>
        <a:p>
          <a:endParaRPr lang="en-IN"/>
        </a:p>
      </dgm:t>
    </dgm:pt>
    <dgm:pt modelId="{A22324DF-42D5-454D-B61A-E52324D129C3}">
      <dgm:prSet phldrT="[Text]"/>
      <dgm:spPr/>
      <dgm:t>
        <a:bodyPr/>
        <a:lstStyle/>
        <a:p>
          <a:r>
            <a:rPr lang="en-IN"/>
            <a:t>Tackle Twill Applique</a:t>
          </a:r>
          <a:endParaRPr lang="en-IN" dirty="0"/>
        </a:p>
      </dgm:t>
    </dgm:pt>
    <dgm:pt modelId="{DB15F0DC-51A7-405D-988E-A7B8D685FA76}" type="parTrans" cxnId="{1E6CA22E-D433-4D53-BDE1-476BA37EF042}">
      <dgm:prSet/>
      <dgm:spPr/>
      <dgm:t>
        <a:bodyPr/>
        <a:lstStyle/>
        <a:p>
          <a:endParaRPr lang="en-IN"/>
        </a:p>
      </dgm:t>
    </dgm:pt>
    <dgm:pt modelId="{EDAA85F4-E8E3-4CD0-823D-955647AFC3F5}" type="sibTrans" cxnId="{1E6CA22E-D433-4D53-BDE1-476BA37EF042}">
      <dgm:prSet/>
      <dgm:spPr/>
      <dgm:t>
        <a:bodyPr/>
        <a:lstStyle/>
        <a:p>
          <a:endParaRPr lang="en-IN"/>
        </a:p>
      </dgm:t>
    </dgm:pt>
    <dgm:pt modelId="{806D11C8-275B-4B08-A58A-1E802C71A503}">
      <dgm:prSet phldrT="[Text]"/>
      <dgm:spPr/>
      <dgm:t>
        <a:bodyPr/>
        <a:lstStyle/>
        <a:p>
          <a:r>
            <a:rPr lang="en-IN"/>
            <a:t>Sublimated</a:t>
          </a:r>
          <a:endParaRPr lang="en-IN" dirty="0"/>
        </a:p>
      </dgm:t>
    </dgm:pt>
    <dgm:pt modelId="{DED82460-786B-43A5-B3EE-0096B099F12F}" type="parTrans" cxnId="{3D2A134C-1E0A-4912-B36C-8078DA17C924}">
      <dgm:prSet/>
      <dgm:spPr/>
      <dgm:t>
        <a:bodyPr/>
        <a:lstStyle/>
        <a:p>
          <a:endParaRPr lang="en-IN"/>
        </a:p>
      </dgm:t>
    </dgm:pt>
    <dgm:pt modelId="{4A2BD4BA-2DF3-42E3-851D-818C76313CFD}" type="sibTrans" cxnId="{3D2A134C-1E0A-4912-B36C-8078DA17C924}">
      <dgm:prSet/>
      <dgm:spPr/>
      <dgm:t>
        <a:bodyPr/>
        <a:lstStyle/>
        <a:p>
          <a:endParaRPr lang="en-IN"/>
        </a:p>
      </dgm:t>
    </dgm:pt>
    <dgm:pt modelId="{E27DCD53-C6F7-446A-819A-CCEB83308296}">
      <dgm:prSet phldrT="[Text]"/>
      <dgm:spPr/>
      <dgm:t>
        <a:bodyPr/>
        <a:lstStyle/>
        <a:p>
          <a:r>
            <a:rPr lang="en-IN"/>
            <a:t>Etched/Engraved</a:t>
          </a:r>
          <a:endParaRPr lang="en-IN" dirty="0"/>
        </a:p>
      </dgm:t>
    </dgm:pt>
    <dgm:pt modelId="{BA702280-21E6-44C3-994B-1616BD7BC25B}" type="parTrans" cxnId="{EE4153D5-1C61-40F4-83D6-8C37BD83EE5E}">
      <dgm:prSet/>
      <dgm:spPr/>
      <dgm:t>
        <a:bodyPr/>
        <a:lstStyle/>
        <a:p>
          <a:endParaRPr lang="en-IN"/>
        </a:p>
      </dgm:t>
    </dgm:pt>
    <dgm:pt modelId="{B6481FD9-FF39-4D7E-AD66-DBBA0DF35918}" type="sibTrans" cxnId="{EE4153D5-1C61-40F4-83D6-8C37BD83EE5E}">
      <dgm:prSet/>
      <dgm:spPr/>
      <dgm:t>
        <a:bodyPr/>
        <a:lstStyle/>
        <a:p>
          <a:endParaRPr lang="en-IN"/>
        </a:p>
      </dgm:t>
    </dgm:pt>
    <dgm:pt modelId="{29E71923-8E0C-420C-8471-0770314387A1}">
      <dgm:prSet/>
      <dgm:spPr/>
      <dgm:t>
        <a:bodyPr/>
        <a:lstStyle/>
        <a:p>
          <a:r>
            <a:rPr lang="en-IN"/>
            <a:t>Other Embellishment</a:t>
          </a:r>
          <a:endParaRPr lang="en-IN" dirty="0"/>
        </a:p>
      </dgm:t>
    </dgm:pt>
    <dgm:pt modelId="{E39340C7-D369-418A-BD05-D6D5EE85C28E}" type="parTrans" cxnId="{6FA2A027-1EDF-4806-890C-A2571DDC0163}">
      <dgm:prSet/>
      <dgm:spPr/>
      <dgm:t>
        <a:bodyPr/>
        <a:lstStyle/>
        <a:p>
          <a:endParaRPr lang="en-IN"/>
        </a:p>
      </dgm:t>
    </dgm:pt>
    <dgm:pt modelId="{4892477A-CC33-448A-A152-542863620F1B}" type="sibTrans" cxnId="{6FA2A027-1EDF-4806-890C-A2571DDC0163}">
      <dgm:prSet/>
      <dgm:spPr/>
      <dgm:t>
        <a:bodyPr/>
        <a:lstStyle/>
        <a:p>
          <a:endParaRPr lang="en-IN"/>
        </a:p>
      </dgm:t>
    </dgm:pt>
    <dgm:pt modelId="{F28C0A77-BC8A-42D0-B199-B31B8C24812A}">
      <dgm:prSet/>
      <dgm:spPr/>
      <dgm:t>
        <a:bodyPr/>
        <a:lstStyle/>
        <a:p>
          <a:r>
            <a:rPr lang="en-IN"/>
            <a:t>Decal</a:t>
          </a:r>
          <a:endParaRPr lang="en-IN" dirty="0"/>
        </a:p>
      </dgm:t>
    </dgm:pt>
    <dgm:pt modelId="{4F8CEA6C-BFAC-4CA3-9F7E-6A8E464428F9}" type="parTrans" cxnId="{E368AC83-55B9-4594-9E49-CAD2ECB00A42}">
      <dgm:prSet/>
      <dgm:spPr/>
      <dgm:t>
        <a:bodyPr/>
        <a:lstStyle/>
        <a:p>
          <a:endParaRPr lang="en-IN"/>
        </a:p>
      </dgm:t>
    </dgm:pt>
    <dgm:pt modelId="{8A42338D-6D81-44FA-B9B4-F6EB31C5A749}" type="sibTrans" cxnId="{E368AC83-55B9-4594-9E49-CAD2ECB00A42}">
      <dgm:prSet/>
      <dgm:spPr/>
      <dgm:t>
        <a:bodyPr/>
        <a:lstStyle/>
        <a:p>
          <a:endParaRPr lang="en-IN"/>
        </a:p>
      </dgm:t>
    </dgm:pt>
    <dgm:pt modelId="{973B4338-B6E9-4AFE-9515-C7BC9FD46796}">
      <dgm:prSet/>
      <dgm:spPr/>
      <dgm:t>
        <a:bodyPr/>
        <a:lstStyle/>
        <a:p>
          <a:r>
            <a:rPr lang="en-IN"/>
            <a:t>Felt Applique</a:t>
          </a:r>
          <a:endParaRPr lang="en-IN" dirty="0"/>
        </a:p>
      </dgm:t>
    </dgm:pt>
    <dgm:pt modelId="{6E65EE6E-A5AC-4197-A4FC-6FFAB5692101}" type="parTrans" cxnId="{F970A63E-33E6-42B3-A39C-C8AB71FF5130}">
      <dgm:prSet/>
      <dgm:spPr/>
      <dgm:t>
        <a:bodyPr/>
        <a:lstStyle/>
        <a:p>
          <a:endParaRPr lang="en-IN"/>
        </a:p>
      </dgm:t>
    </dgm:pt>
    <dgm:pt modelId="{2503FFB5-5E16-46CE-B708-46B43A584D58}" type="sibTrans" cxnId="{F970A63E-33E6-42B3-A39C-C8AB71FF5130}">
      <dgm:prSet/>
      <dgm:spPr/>
      <dgm:t>
        <a:bodyPr/>
        <a:lstStyle/>
        <a:p>
          <a:endParaRPr lang="en-IN"/>
        </a:p>
      </dgm:t>
    </dgm:pt>
    <dgm:pt modelId="{9E6188F8-7138-49C3-9A2F-448389B8662B}">
      <dgm:prSet/>
      <dgm:spPr/>
      <dgm:t>
        <a:bodyPr/>
        <a:lstStyle/>
        <a:p>
          <a:r>
            <a:rPr lang="en-IN"/>
            <a:t>Embossed</a:t>
          </a:r>
          <a:endParaRPr lang="en-IN" dirty="0"/>
        </a:p>
      </dgm:t>
    </dgm:pt>
    <dgm:pt modelId="{73F2A35D-7876-475E-A53E-06D3C90D606E}" type="parTrans" cxnId="{0AC08E3F-5C6E-4F13-8825-957ECE48BCA6}">
      <dgm:prSet/>
      <dgm:spPr/>
      <dgm:t>
        <a:bodyPr/>
        <a:lstStyle/>
        <a:p>
          <a:endParaRPr lang="en-IN"/>
        </a:p>
      </dgm:t>
    </dgm:pt>
    <dgm:pt modelId="{83A0F56F-8CA1-43A6-BC9B-68DF5CADB3DB}" type="sibTrans" cxnId="{0AC08E3F-5C6E-4F13-8825-957ECE48BCA6}">
      <dgm:prSet/>
      <dgm:spPr/>
      <dgm:t>
        <a:bodyPr/>
        <a:lstStyle/>
        <a:p>
          <a:endParaRPr lang="en-IN"/>
        </a:p>
      </dgm:t>
    </dgm:pt>
    <dgm:pt modelId="{B787932B-4648-4C53-9C6D-5D275475E5C2}">
      <dgm:prSet/>
      <dgm:spPr/>
      <dgm:t>
        <a:bodyPr/>
        <a:lstStyle/>
        <a:p>
          <a:r>
            <a:rPr lang="en-IN"/>
            <a:t>Special Print Process</a:t>
          </a:r>
          <a:endParaRPr lang="en-IN" dirty="0"/>
        </a:p>
      </dgm:t>
    </dgm:pt>
    <dgm:pt modelId="{3EA6AEBA-27AA-4FF8-810F-E5D85C1EF2AF}" type="parTrans" cxnId="{ABBBA5CC-8CD5-4017-8725-824529384A02}">
      <dgm:prSet/>
      <dgm:spPr/>
      <dgm:t>
        <a:bodyPr/>
        <a:lstStyle/>
        <a:p>
          <a:endParaRPr lang="en-IN"/>
        </a:p>
      </dgm:t>
    </dgm:pt>
    <dgm:pt modelId="{FFF688D1-7E2E-44CC-A5DE-B8E2B83457FB}" type="sibTrans" cxnId="{ABBBA5CC-8CD5-4017-8725-824529384A02}">
      <dgm:prSet/>
      <dgm:spPr/>
      <dgm:t>
        <a:bodyPr/>
        <a:lstStyle/>
        <a:p>
          <a:endParaRPr lang="en-IN"/>
        </a:p>
      </dgm:t>
    </dgm:pt>
    <dgm:pt modelId="{DAE0D2D8-B5E4-417C-9C6C-02F46248814F}">
      <dgm:prSet/>
      <dgm:spPr/>
      <dgm:t>
        <a:bodyPr/>
        <a:lstStyle/>
        <a:p>
          <a:r>
            <a:rPr lang="en-IN"/>
            <a:t>Non-Emblematic/School Color</a:t>
          </a:r>
          <a:endParaRPr lang="en-IN" dirty="0"/>
        </a:p>
      </dgm:t>
    </dgm:pt>
    <dgm:pt modelId="{FFC9F98A-25AB-409B-B5CD-FCBBB355C3D4}" type="parTrans" cxnId="{47E09611-E64E-4546-B621-2278F2382A00}">
      <dgm:prSet/>
      <dgm:spPr/>
      <dgm:t>
        <a:bodyPr/>
        <a:lstStyle/>
        <a:p>
          <a:endParaRPr lang="en-IN"/>
        </a:p>
      </dgm:t>
    </dgm:pt>
    <dgm:pt modelId="{93255E52-870E-4494-A175-848EA12D61E2}" type="sibTrans" cxnId="{47E09611-E64E-4546-B621-2278F2382A00}">
      <dgm:prSet/>
      <dgm:spPr/>
      <dgm:t>
        <a:bodyPr/>
        <a:lstStyle/>
        <a:p>
          <a:endParaRPr lang="en-IN"/>
        </a:p>
      </dgm:t>
    </dgm:pt>
    <dgm:pt modelId="{83CB5038-038D-48FE-87BB-76E6E0543DA4}" type="pres">
      <dgm:prSet presAssocID="{338768C3-F9C9-4980-B527-9AD5444B0EB0}" presName="diagram" presStyleCnt="0">
        <dgm:presLayoutVars>
          <dgm:dir/>
          <dgm:resizeHandles val="exact"/>
        </dgm:presLayoutVars>
      </dgm:prSet>
      <dgm:spPr/>
    </dgm:pt>
    <dgm:pt modelId="{59F9E9B6-42C5-42C7-8E6B-3F82D0ED6A43}" type="pres">
      <dgm:prSet presAssocID="{DC7DF12D-741A-4F85-A3EF-A90FAB0B8897}" presName="node" presStyleLbl="node1" presStyleIdx="0" presStyleCnt="11">
        <dgm:presLayoutVars>
          <dgm:bulletEnabled val="1"/>
        </dgm:presLayoutVars>
      </dgm:prSet>
      <dgm:spPr/>
    </dgm:pt>
    <dgm:pt modelId="{E370F753-4BBB-4148-BBD4-B8CAF2F061B0}" type="pres">
      <dgm:prSet presAssocID="{C086EF5B-0EE1-42A5-BC17-1007A6F5D2B8}" presName="sibTrans" presStyleCnt="0"/>
      <dgm:spPr/>
    </dgm:pt>
    <dgm:pt modelId="{3F799974-9936-462F-B298-75689A05A5B7}" type="pres">
      <dgm:prSet presAssocID="{07B9F436-2967-4DBF-9F3F-62CF1BC91C18}" presName="node" presStyleLbl="node1" presStyleIdx="1" presStyleCnt="11">
        <dgm:presLayoutVars>
          <dgm:bulletEnabled val="1"/>
        </dgm:presLayoutVars>
      </dgm:prSet>
      <dgm:spPr/>
    </dgm:pt>
    <dgm:pt modelId="{3F86936B-1423-44B1-AFC5-9BB7F83B3F12}" type="pres">
      <dgm:prSet presAssocID="{07AF0506-2C19-4F8A-84F6-CF50BF4C7CF5}" presName="sibTrans" presStyleCnt="0"/>
      <dgm:spPr/>
    </dgm:pt>
    <dgm:pt modelId="{7A9F53E5-1064-4232-BFBF-77409E1B3E57}" type="pres">
      <dgm:prSet presAssocID="{A22324DF-42D5-454D-B61A-E52324D129C3}" presName="node" presStyleLbl="node1" presStyleIdx="2" presStyleCnt="11">
        <dgm:presLayoutVars>
          <dgm:bulletEnabled val="1"/>
        </dgm:presLayoutVars>
      </dgm:prSet>
      <dgm:spPr/>
    </dgm:pt>
    <dgm:pt modelId="{BF809ADA-B142-402A-B3F8-18F885B377EB}" type="pres">
      <dgm:prSet presAssocID="{EDAA85F4-E8E3-4CD0-823D-955647AFC3F5}" presName="sibTrans" presStyleCnt="0"/>
      <dgm:spPr/>
    </dgm:pt>
    <dgm:pt modelId="{C5AD14F4-1913-4DC5-9577-278B95A9F781}" type="pres">
      <dgm:prSet presAssocID="{806D11C8-275B-4B08-A58A-1E802C71A503}" presName="node" presStyleLbl="node1" presStyleIdx="3" presStyleCnt="11">
        <dgm:presLayoutVars>
          <dgm:bulletEnabled val="1"/>
        </dgm:presLayoutVars>
      </dgm:prSet>
      <dgm:spPr/>
    </dgm:pt>
    <dgm:pt modelId="{B7B1389C-B943-4213-9230-6A2F6ACFE928}" type="pres">
      <dgm:prSet presAssocID="{4A2BD4BA-2DF3-42E3-851D-818C76313CFD}" presName="sibTrans" presStyleCnt="0"/>
      <dgm:spPr/>
    </dgm:pt>
    <dgm:pt modelId="{8F656AB9-00B5-4C87-90C4-5BDCE1A3579C}" type="pres">
      <dgm:prSet presAssocID="{E27DCD53-C6F7-446A-819A-CCEB83308296}" presName="node" presStyleLbl="node1" presStyleIdx="4" presStyleCnt="11">
        <dgm:presLayoutVars>
          <dgm:bulletEnabled val="1"/>
        </dgm:presLayoutVars>
      </dgm:prSet>
      <dgm:spPr/>
    </dgm:pt>
    <dgm:pt modelId="{247E6FE3-FF3F-4FE0-962F-AD479BD441F6}" type="pres">
      <dgm:prSet presAssocID="{B6481FD9-FF39-4D7E-AD66-DBBA0DF35918}" presName="sibTrans" presStyleCnt="0"/>
      <dgm:spPr/>
    </dgm:pt>
    <dgm:pt modelId="{09F6DD2C-AD79-4166-B76F-29CF596A69F7}" type="pres">
      <dgm:prSet presAssocID="{29E71923-8E0C-420C-8471-0770314387A1}" presName="node" presStyleLbl="node1" presStyleIdx="5" presStyleCnt="11">
        <dgm:presLayoutVars>
          <dgm:bulletEnabled val="1"/>
        </dgm:presLayoutVars>
      </dgm:prSet>
      <dgm:spPr/>
    </dgm:pt>
    <dgm:pt modelId="{73E58E8F-4EB0-4697-B616-42A40576FFF2}" type="pres">
      <dgm:prSet presAssocID="{4892477A-CC33-448A-A152-542863620F1B}" presName="sibTrans" presStyleCnt="0"/>
      <dgm:spPr/>
    </dgm:pt>
    <dgm:pt modelId="{5061E589-0B34-43C5-BCF4-0D7B7411DBC7}" type="pres">
      <dgm:prSet presAssocID="{F28C0A77-BC8A-42D0-B199-B31B8C24812A}" presName="node" presStyleLbl="node1" presStyleIdx="6" presStyleCnt="11">
        <dgm:presLayoutVars>
          <dgm:bulletEnabled val="1"/>
        </dgm:presLayoutVars>
      </dgm:prSet>
      <dgm:spPr/>
    </dgm:pt>
    <dgm:pt modelId="{F816F2B0-FAA0-4007-A1B3-6D7DA1761BA7}" type="pres">
      <dgm:prSet presAssocID="{8A42338D-6D81-44FA-B9B4-F6EB31C5A749}" presName="sibTrans" presStyleCnt="0"/>
      <dgm:spPr/>
    </dgm:pt>
    <dgm:pt modelId="{EFBD3498-D1CB-4B89-AD1C-34399DF90F38}" type="pres">
      <dgm:prSet presAssocID="{973B4338-B6E9-4AFE-9515-C7BC9FD46796}" presName="node" presStyleLbl="node1" presStyleIdx="7" presStyleCnt="11">
        <dgm:presLayoutVars>
          <dgm:bulletEnabled val="1"/>
        </dgm:presLayoutVars>
      </dgm:prSet>
      <dgm:spPr/>
    </dgm:pt>
    <dgm:pt modelId="{08569ABF-5692-4E15-AAB1-B7FFF72C6BE9}" type="pres">
      <dgm:prSet presAssocID="{2503FFB5-5E16-46CE-B708-46B43A584D58}" presName="sibTrans" presStyleCnt="0"/>
      <dgm:spPr/>
    </dgm:pt>
    <dgm:pt modelId="{55098EE8-EF5C-4A04-B47C-30A211BE41D0}" type="pres">
      <dgm:prSet presAssocID="{9E6188F8-7138-49C3-9A2F-448389B8662B}" presName="node" presStyleLbl="node1" presStyleIdx="8" presStyleCnt="11">
        <dgm:presLayoutVars>
          <dgm:bulletEnabled val="1"/>
        </dgm:presLayoutVars>
      </dgm:prSet>
      <dgm:spPr/>
    </dgm:pt>
    <dgm:pt modelId="{15AEB9F2-8BB6-490D-98A9-B44D188011ED}" type="pres">
      <dgm:prSet presAssocID="{83A0F56F-8CA1-43A6-BC9B-68DF5CADB3DB}" presName="sibTrans" presStyleCnt="0"/>
      <dgm:spPr/>
    </dgm:pt>
    <dgm:pt modelId="{0593E927-8282-43BA-A505-CC72836BFFE8}" type="pres">
      <dgm:prSet presAssocID="{B787932B-4648-4C53-9C6D-5D275475E5C2}" presName="node" presStyleLbl="node1" presStyleIdx="9" presStyleCnt="11">
        <dgm:presLayoutVars>
          <dgm:bulletEnabled val="1"/>
        </dgm:presLayoutVars>
      </dgm:prSet>
      <dgm:spPr/>
    </dgm:pt>
    <dgm:pt modelId="{799488D0-7DFE-4BAC-A848-9C17CEB5EA3E}" type="pres">
      <dgm:prSet presAssocID="{FFF688D1-7E2E-44CC-A5DE-B8E2B83457FB}" presName="sibTrans" presStyleCnt="0"/>
      <dgm:spPr/>
    </dgm:pt>
    <dgm:pt modelId="{D43F8BCA-ECC7-4033-A0FC-59BEE3518600}" type="pres">
      <dgm:prSet presAssocID="{DAE0D2D8-B5E4-417C-9C6C-02F46248814F}" presName="node" presStyleLbl="node1" presStyleIdx="10" presStyleCnt="11">
        <dgm:presLayoutVars>
          <dgm:bulletEnabled val="1"/>
        </dgm:presLayoutVars>
      </dgm:prSet>
      <dgm:spPr/>
    </dgm:pt>
  </dgm:ptLst>
  <dgm:cxnLst>
    <dgm:cxn modelId="{DE6EB602-080B-40ED-AD6C-B7636D27CE6B}" srcId="{338768C3-F9C9-4980-B527-9AD5444B0EB0}" destId="{DC7DF12D-741A-4F85-A3EF-A90FAB0B8897}" srcOrd="0" destOrd="0" parTransId="{AF556A1B-87CB-430A-BC17-4B3BC62DC5C9}" sibTransId="{C086EF5B-0EE1-42A5-BC17-1007A6F5D2B8}"/>
    <dgm:cxn modelId="{34617B0C-CBEA-4564-B9D7-2CED993E3D59}" type="presOf" srcId="{DC7DF12D-741A-4F85-A3EF-A90FAB0B8897}" destId="{59F9E9B6-42C5-42C7-8E6B-3F82D0ED6A43}" srcOrd="0" destOrd="0" presId="urn:microsoft.com/office/officeart/2005/8/layout/default"/>
    <dgm:cxn modelId="{47E09611-E64E-4546-B621-2278F2382A00}" srcId="{338768C3-F9C9-4980-B527-9AD5444B0EB0}" destId="{DAE0D2D8-B5E4-417C-9C6C-02F46248814F}" srcOrd="10" destOrd="0" parTransId="{FFC9F98A-25AB-409B-B5CD-FCBBB355C3D4}" sibTransId="{93255E52-870E-4494-A175-848EA12D61E2}"/>
    <dgm:cxn modelId="{D1990D17-DED4-464F-AC98-06AE9A78B862}" type="presOf" srcId="{07B9F436-2967-4DBF-9F3F-62CF1BC91C18}" destId="{3F799974-9936-462F-B298-75689A05A5B7}" srcOrd="0" destOrd="0" presId="urn:microsoft.com/office/officeart/2005/8/layout/default"/>
    <dgm:cxn modelId="{6FA2A027-1EDF-4806-890C-A2571DDC0163}" srcId="{338768C3-F9C9-4980-B527-9AD5444B0EB0}" destId="{29E71923-8E0C-420C-8471-0770314387A1}" srcOrd="5" destOrd="0" parTransId="{E39340C7-D369-418A-BD05-D6D5EE85C28E}" sibTransId="{4892477A-CC33-448A-A152-542863620F1B}"/>
    <dgm:cxn modelId="{601AC728-A730-4E01-83E2-A2982E6EB288}" type="presOf" srcId="{F28C0A77-BC8A-42D0-B199-B31B8C24812A}" destId="{5061E589-0B34-43C5-BCF4-0D7B7411DBC7}" srcOrd="0" destOrd="0" presId="urn:microsoft.com/office/officeart/2005/8/layout/default"/>
    <dgm:cxn modelId="{1E6CA22E-D433-4D53-BDE1-476BA37EF042}" srcId="{338768C3-F9C9-4980-B527-9AD5444B0EB0}" destId="{A22324DF-42D5-454D-B61A-E52324D129C3}" srcOrd="2" destOrd="0" parTransId="{DB15F0DC-51A7-405D-988E-A7B8D685FA76}" sibTransId="{EDAA85F4-E8E3-4CD0-823D-955647AFC3F5}"/>
    <dgm:cxn modelId="{2B9B1C36-A88B-481C-827B-D5D8075DF256}" srcId="{338768C3-F9C9-4980-B527-9AD5444B0EB0}" destId="{07B9F436-2967-4DBF-9F3F-62CF1BC91C18}" srcOrd="1" destOrd="0" parTransId="{21B6868B-6268-4054-BF2C-2453E846A8CC}" sibTransId="{07AF0506-2C19-4F8A-84F6-CF50BF4C7CF5}"/>
    <dgm:cxn modelId="{F970A63E-33E6-42B3-A39C-C8AB71FF5130}" srcId="{338768C3-F9C9-4980-B527-9AD5444B0EB0}" destId="{973B4338-B6E9-4AFE-9515-C7BC9FD46796}" srcOrd="7" destOrd="0" parTransId="{6E65EE6E-A5AC-4197-A4FC-6FFAB5692101}" sibTransId="{2503FFB5-5E16-46CE-B708-46B43A584D58}"/>
    <dgm:cxn modelId="{0AC08E3F-5C6E-4F13-8825-957ECE48BCA6}" srcId="{338768C3-F9C9-4980-B527-9AD5444B0EB0}" destId="{9E6188F8-7138-49C3-9A2F-448389B8662B}" srcOrd="8" destOrd="0" parTransId="{73F2A35D-7876-475E-A53E-06D3C90D606E}" sibTransId="{83A0F56F-8CA1-43A6-BC9B-68DF5CADB3DB}"/>
    <dgm:cxn modelId="{A8A72B5C-7FB7-435C-AF1F-C45410FDB968}" type="presOf" srcId="{338768C3-F9C9-4980-B527-9AD5444B0EB0}" destId="{83CB5038-038D-48FE-87BB-76E6E0543DA4}" srcOrd="0" destOrd="0" presId="urn:microsoft.com/office/officeart/2005/8/layout/default"/>
    <dgm:cxn modelId="{3D2A134C-1E0A-4912-B36C-8078DA17C924}" srcId="{338768C3-F9C9-4980-B527-9AD5444B0EB0}" destId="{806D11C8-275B-4B08-A58A-1E802C71A503}" srcOrd="3" destOrd="0" parTransId="{DED82460-786B-43A5-B3EE-0096B099F12F}" sibTransId="{4A2BD4BA-2DF3-42E3-851D-818C76313CFD}"/>
    <dgm:cxn modelId="{F8BBB96E-4603-423E-A592-4C05BE92854B}" type="presOf" srcId="{A22324DF-42D5-454D-B61A-E52324D129C3}" destId="{7A9F53E5-1064-4232-BFBF-77409E1B3E57}" srcOrd="0" destOrd="0" presId="urn:microsoft.com/office/officeart/2005/8/layout/default"/>
    <dgm:cxn modelId="{E368AC83-55B9-4594-9E49-CAD2ECB00A42}" srcId="{338768C3-F9C9-4980-B527-9AD5444B0EB0}" destId="{F28C0A77-BC8A-42D0-B199-B31B8C24812A}" srcOrd="6" destOrd="0" parTransId="{4F8CEA6C-BFAC-4CA3-9F7E-6A8E464428F9}" sibTransId="{8A42338D-6D81-44FA-B9B4-F6EB31C5A749}"/>
    <dgm:cxn modelId="{54D03CA8-4685-4AA1-A36C-D9B75E77D759}" type="presOf" srcId="{806D11C8-275B-4B08-A58A-1E802C71A503}" destId="{C5AD14F4-1913-4DC5-9577-278B95A9F781}" srcOrd="0" destOrd="0" presId="urn:microsoft.com/office/officeart/2005/8/layout/default"/>
    <dgm:cxn modelId="{D13CD5B9-ECBB-4F97-A933-C3F89DEA3426}" type="presOf" srcId="{DAE0D2D8-B5E4-417C-9C6C-02F46248814F}" destId="{D43F8BCA-ECC7-4033-A0FC-59BEE3518600}" srcOrd="0" destOrd="0" presId="urn:microsoft.com/office/officeart/2005/8/layout/default"/>
    <dgm:cxn modelId="{6BBF8CC1-450D-49A2-9450-09B68FBCBAAF}" type="presOf" srcId="{9E6188F8-7138-49C3-9A2F-448389B8662B}" destId="{55098EE8-EF5C-4A04-B47C-30A211BE41D0}" srcOrd="0" destOrd="0" presId="urn:microsoft.com/office/officeart/2005/8/layout/default"/>
    <dgm:cxn modelId="{511B0BC3-BC89-4855-852F-6A6411EC3CCC}" type="presOf" srcId="{29E71923-8E0C-420C-8471-0770314387A1}" destId="{09F6DD2C-AD79-4166-B76F-29CF596A69F7}" srcOrd="0" destOrd="0" presId="urn:microsoft.com/office/officeart/2005/8/layout/default"/>
    <dgm:cxn modelId="{ABBBA5CC-8CD5-4017-8725-824529384A02}" srcId="{338768C3-F9C9-4980-B527-9AD5444B0EB0}" destId="{B787932B-4648-4C53-9C6D-5D275475E5C2}" srcOrd="9" destOrd="0" parTransId="{3EA6AEBA-27AA-4FF8-810F-E5D85C1EF2AF}" sibTransId="{FFF688D1-7E2E-44CC-A5DE-B8E2B83457FB}"/>
    <dgm:cxn modelId="{EE4153D5-1C61-40F4-83D6-8C37BD83EE5E}" srcId="{338768C3-F9C9-4980-B527-9AD5444B0EB0}" destId="{E27DCD53-C6F7-446A-819A-CCEB83308296}" srcOrd="4" destOrd="0" parTransId="{BA702280-21E6-44C3-994B-1616BD7BC25B}" sibTransId="{B6481FD9-FF39-4D7E-AD66-DBBA0DF35918}"/>
    <dgm:cxn modelId="{E38032F2-023B-454B-970D-6802FDB887BB}" type="presOf" srcId="{E27DCD53-C6F7-446A-819A-CCEB83308296}" destId="{8F656AB9-00B5-4C87-90C4-5BDCE1A3579C}" srcOrd="0" destOrd="0" presId="urn:microsoft.com/office/officeart/2005/8/layout/default"/>
    <dgm:cxn modelId="{D72967F3-8CD6-40B1-B5AD-A1996ACA9097}" type="presOf" srcId="{B787932B-4648-4C53-9C6D-5D275475E5C2}" destId="{0593E927-8282-43BA-A505-CC72836BFFE8}" srcOrd="0" destOrd="0" presId="urn:microsoft.com/office/officeart/2005/8/layout/default"/>
    <dgm:cxn modelId="{423DE0FD-E516-48C9-890D-A709E5802090}" type="presOf" srcId="{973B4338-B6E9-4AFE-9515-C7BC9FD46796}" destId="{EFBD3498-D1CB-4B89-AD1C-34399DF90F38}" srcOrd="0" destOrd="0" presId="urn:microsoft.com/office/officeart/2005/8/layout/default"/>
    <dgm:cxn modelId="{FA15C616-98CA-40ED-A9D3-D57127B2E0DA}" type="presParOf" srcId="{83CB5038-038D-48FE-87BB-76E6E0543DA4}" destId="{59F9E9B6-42C5-42C7-8E6B-3F82D0ED6A43}" srcOrd="0" destOrd="0" presId="urn:microsoft.com/office/officeart/2005/8/layout/default"/>
    <dgm:cxn modelId="{357F6A08-A2F4-491D-A56E-AF8B8FA7AC86}" type="presParOf" srcId="{83CB5038-038D-48FE-87BB-76E6E0543DA4}" destId="{E370F753-4BBB-4148-BBD4-B8CAF2F061B0}" srcOrd="1" destOrd="0" presId="urn:microsoft.com/office/officeart/2005/8/layout/default"/>
    <dgm:cxn modelId="{8BEF2EDE-9198-476C-95B0-F572DC6ED74B}" type="presParOf" srcId="{83CB5038-038D-48FE-87BB-76E6E0543DA4}" destId="{3F799974-9936-462F-B298-75689A05A5B7}" srcOrd="2" destOrd="0" presId="urn:microsoft.com/office/officeart/2005/8/layout/default"/>
    <dgm:cxn modelId="{C34E64EA-1D20-4C5E-8323-FA09B97C1346}" type="presParOf" srcId="{83CB5038-038D-48FE-87BB-76E6E0543DA4}" destId="{3F86936B-1423-44B1-AFC5-9BB7F83B3F12}" srcOrd="3" destOrd="0" presId="urn:microsoft.com/office/officeart/2005/8/layout/default"/>
    <dgm:cxn modelId="{6A92F0B6-C124-41D3-9FA0-11D80FA41792}" type="presParOf" srcId="{83CB5038-038D-48FE-87BB-76E6E0543DA4}" destId="{7A9F53E5-1064-4232-BFBF-77409E1B3E57}" srcOrd="4" destOrd="0" presId="urn:microsoft.com/office/officeart/2005/8/layout/default"/>
    <dgm:cxn modelId="{86BF1046-AF8F-4830-B7B5-B3FB4A3D8C5B}" type="presParOf" srcId="{83CB5038-038D-48FE-87BB-76E6E0543DA4}" destId="{BF809ADA-B142-402A-B3F8-18F885B377EB}" srcOrd="5" destOrd="0" presId="urn:microsoft.com/office/officeart/2005/8/layout/default"/>
    <dgm:cxn modelId="{98FF2BA5-B7FF-4DB7-AA28-707E34B94CE6}" type="presParOf" srcId="{83CB5038-038D-48FE-87BB-76E6E0543DA4}" destId="{C5AD14F4-1913-4DC5-9577-278B95A9F781}" srcOrd="6" destOrd="0" presId="urn:microsoft.com/office/officeart/2005/8/layout/default"/>
    <dgm:cxn modelId="{693598BF-0120-44E3-AE67-9D937DF1D2E1}" type="presParOf" srcId="{83CB5038-038D-48FE-87BB-76E6E0543DA4}" destId="{B7B1389C-B943-4213-9230-6A2F6ACFE928}" srcOrd="7" destOrd="0" presId="urn:microsoft.com/office/officeart/2005/8/layout/default"/>
    <dgm:cxn modelId="{BC117085-A3FF-4EF5-B5B5-E31C99D29832}" type="presParOf" srcId="{83CB5038-038D-48FE-87BB-76E6E0543DA4}" destId="{8F656AB9-00B5-4C87-90C4-5BDCE1A3579C}" srcOrd="8" destOrd="0" presId="urn:microsoft.com/office/officeart/2005/8/layout/default"/>
    <dgm:cxn modelId="{019DB439-C934-4E41-8AF2-C7A6B4F9FD62}" type="presParOf" srcId="{83CB5038-038D-48FE-87BB-76E6E0543DA4}" destId="{247E6FE3-FF3F-4FE0-962F-AD479BD441F6}" srcOrd="9" destOrd="0" presId="urn:microsoft.com/office/officeart/2005/8/layout/default"/>
    <dgm:cxn modelId="{DE92A06D-3463-4040-8ADA-6F9A2DA34720}" type="presParOf" srcId="{83CB5038-038D-48FE-87BB-76E6E0543DA4}" destId="{09F6DD2C-AD79-4166-B76F-29CF596A69F7}" srcOrd="10" destOrd="0" presId="urn:microsoft.com/office/officeart/2005/8/layout/default"/>
    <dgm:cxn modelId="{E7AAEDCB-FD24-45B8-A33B-A585C75F9D5C}" type="presParOf" srcId="{83CB5038-038D-48FE-87BB-76E6E0543DA4}" destId="{73E58E8F-4EB0-4697-B616-42A40576FFF2}" srcOrd="11" destOrd="0" presId="urn:microsoft.com/office/officeart/2005/8/layout/default"/>
    <dgm:cxn modelId="{BF73388C-28E2-485F-9401-8935323DF89C}" type="presParOf" srcId="{83CB5038-038D-48FE-87BB-76E6E0543DA4}" destId="{5061E589-0B34-43C5-BCF4-0D7B7411DBC7}" srcOrd="12" destOrd="0" presId="urn:microsoft.com/office/officeart/2005/8/layout/default"/>
    <dgm:cxn modelId="{7F5D72CA-4C8A-414E-A481-CE5BAB1FA30D}" type="presParOf" srcId="{83CB5038-038D-48FE-87BB-76E6E0543DA4}" destId="{F816F2B0-FAA0-4007-A1B3-6D7DA1761BA7}" srcOrd="13" destOrd="0" presId="urn:microsoft.com/office/officeart/2005/8/layout/default"/>
    <dgm:cxn modelId="{C725CBDE-90FE-46A5-9CFE-42D80C8853AA}" type="presParOf" srcId="{83CB5038-038D-48FE-87BB-76E6E0543DA4}" destId="{EFBD3498-D1CB-4B89-AD1C-34399DF90F38}" srcOrd="14" destOrd="0" presId="urn:microsoft.com/office/officeart/2005/8/layout/default"/>
    <dgm:cxn modelId="{CE59639A-0EDA-4BD1-9F3B-994AA207F100}" type="presParOf" srcId="{83CB5038-038D-48FE-87BB-76E6E0543DA4}" destId="{08569ABF-5692-4E15-AAB1-B7FFF72C6BE9}" srcOrd="15" destOrd="0" presId="urn:microsoft.com/office/officeart/2005/8/layout/default"/>
    <dgm:cxn modelId="{DBB1571B-8B20-4861-A285-09C2E36CB325}" type="presParOf" srcId="{83CB5038-038D-48FE-87BB-76E6E0543DA4}" destId="{55098EE8-EF5C-4A04-B47C-30A211BE41D0}" srcOrd="16" destOrd="0" presId="urn:microsoft.com/office/officeart/2005/8/layout/default"/>
    <dgm:cxn modelId="{01B1D95F-CADE-47A8-A67E-0CAF18B51192}" type="presParOf" srcId="{83CB5038-038D-48FE-87BB-76E6E0543DA4}" destId="{15AEB9F2-8BB6-490D-98A9-B44D188011ED}" srcOrd="17" destOrd="0" presId="urn:microsoft.com/office/officeart/2005/8/layout/default"/>
    <dgm:cxn modelId="{574EC518-386C-49E8-9396-484FAC4DA82C}" type="presParOf" srcId="{83CB5038-038D-48FE-87BB-76E6E0543DA4}" destId="{0593E927-8282-43BA-A505-CC72836BFFE8}" srcOrd="18" destOrd="0" presId="urn:microsoft.com/office/officeart/2005/8/layout/default"/>
    <dgm:cxn modelId="{83EF50A7-8F35-45E9-BF25-4575AD84FA66}" type="presParOf" srcId="{83CB5038-038D-48FE-87BB-76E6E0543DA4}" destId="{799488D0-7DFE-4BAC-A848-9C17CEB5EA3E}" srcOrd="19" destOrd="0" presId="urn:microsoft.com/office/officeart/2005/8/layout/default"/>
    <dgm:cxn modelId="{F420A19C-D61F-4B30-AB11-EA718A0C3F99}" type="presParOf" srcId="{83CB5038-038D-48FE-87BB-76E6E0543DA4}" destId="{D43F8BCA-ECC7-4033-A0FC-59BEE3518600}" srcOrd="2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BD576-B826-442E-81F3-4556F296C699}" type="doc">
      <dgm:prSet loTypeId="urn:diagrams.loki3.com/BracketList" loCatId="list" qsTypeId="urn:microsoft.com/office/officeart/2005/8/quickstyle/simple3" qsCatId="simple" csTypeId="urn:microsoft.com/office/officeart/2005/8/colors/accent3_2" csCatId="accent3" phldr="1"/>
      <dgm:spPr/>
      <dgm:t>
        <a:bodyPr/>
        <a:lstStyle/>
        <a:p>
          <a:endParaRPr lang="en-IN"/>
        </a:p>
      </dgm:t>
    </dgm:pt>
    <dgm:pt modelId="{19A037A2-8AEE-4E9A-9262-393F2B304D78}">
      <dgm:prSet phldrT="[Text]"/>
      <dgm:spPr/>
      <dgm:t>
        <a:bodyPr/>
        <a:lstStyle/>
        <a:p>
          <a:r>
            <a:rPr lang="en-IN" b="1" dirty="0"/>
            <a:t>Different Types of Vendors</a:t>
          </a:r>
        </a:p>
      </dgm:t>
    </dgm:pt>
    <dgm:pt modelId="{1D1EC888-072D-4342-9CDE-EC1E62FD97D0}" type="parTrans" cxnId="{1456E118-8E16-46B5-B708-9951F40039D2}">
      <dgm:prSet/>
      <dgm:spPr/>
      <dgm:t>
        <a:bodyPr/>
        <a:lstStyle/>
        <a:p>
          <a:endParaRPr lang="en-IN"/>
        </a:p>
      </dgm:t>
    </dgm:pt>
    <dgm:pt modelId="{358192F8-D675-4AF2-9307-F2CEF0AB3D5D}" type="sibTrans" cxnId="{1456E118-8E16-46B5-B708-9951F40039D2}">
      <dgm:prSet/>
      <dgm:spPr/>
      <dgm:t>
        <a:bodyPr/>
        <a:lstStyle/>
        <a:p>
          <a:endParaRPr lang="en-IN"/>
        </a:p>
      </dgm:t>
    </dgm:pt>
    <dgm:pt modelId="{8A21218A-FD10-445B-941A-2C1BEF0B1186}">
      <dgm:prSet phldrT="[Text]"/>
      <dgm:spPr/>
      <dgm:t>
        <a:bodyPr/>
        <a:lstStyle/>
        <a:p>
          <a:r>
            <a:rPr lang="en-IN" dirty="0"/>
            <a:t>94 Different Vendors</a:t>
          </a:r>
        </a:p>
      </dgm:t>
    </dgm:pt>
    <dgm:pt modelId="{FB7B7749-6420-4822-A258-D7A743496E5F}" type="parTrans" cxnId="{CA93A1C8-E0D0-469C-9845-7205BD1DF988}">
      <dgm:prSet/>
      <dgm:spPr/>
      <dgm:t>
        <a:bodyPr/>
        <a:lstStyle/>
        <a:p>
          <a:endParaRPr lang="en-IN"/>
        </a:p>
      </dgm:t>
    </dgm:pt>
    <dgm:pt modelId="{F131860A-3574-4AE1-9001-F9138A1C1A6F}" type="sibTrans" cxnId="{CA93A1C8-E0D0-469C-9845-7205BD1DF988}">
      <dgm:prSet/>
      <dgm:spPr/>
      <dgm:t>
        <a:bodyPr/>
        <a:lstStyle/>
        <a:p>
          <a:endParaRPr lang="en-IN"/>
        </a:p>
      </dgm:t>
    </dgm:pt>
    <dgm:pt modelId="{2AA0618F-04F2-4F28-A898-5BCDE0CD6F91}" type="pres">
      <dgm:prSet presAssocID="{318BD576-B826-442E-81F3-4556F296C699}" presName="Name0" presStyleCnt="0">
        <dgm:presLayoutVars>
          <dgm:dir/>
          <dgm:animLvl val="lvl"/>
          <dgm:resizeHandles val="exact"/>
        </dgm:presLayoutVars>
      </dgm:prSet>
      <dgm:spPr/>
    </dgm:pt>
    <dgm:pt modelId="{7A07D89C-066E-4C16-8996-FCE00D23172F}" type="pres">
      <dgm:prSet presAssocID="{19A037A2-8AEE-4E9A-9262-393F2B304D78}" presName="linNode" presStyleCnt="0"/>
      <dgm:spPr/>
    </dgm:pt>
    <dgm:pt modelId="{03CA4D5E-8604-4BEA-8C9B-3D39CBF4FC86}" type="pres">
      <dgm:prSet presAssocID="{19A037A2-8AEE-4E9A-9262-393F2B304D78}" presName="parTx" presStyleLbl="revTx" presStyleIdx="0" presStyleCnt="1">
        <dgm:presLayoutVars>
          <dgm:chMax val="1"/>
          <dgm:bulletEnabled val="1"/>
        </dgm:presLayoutVars>
      </dgm:prSet>
      <dgm:spPr/>
    </dgm:pt>
    <dgm:pt modelId="{C42451A4-7AF8-49A8-BDD6-BDF753E0AD1A}" type="pres">
      <dgm:prSet presAssocID="{19A037A2-8AEE-4E9A-9262-393F2B304D78}" presName="bracket" presStyleLbl="parChTrans1D1" presStyleIdx="0" presStyleCnt="1"/>
      <dgm:spPr/>
    </dgm:pt>
    <dgm:pt modelId="{87477623-C0C1-4B65-855C-DCCDE3AA7872}" type="pres">
      <dgm:prSet presAssocID="{19A037A2-8AEE-4E9A-9262-393F2B304D78}" presName="spH" presStyleCnt="0"/>
      <dgm:spPr/>
    </dgm:pt>
    <dgm:pt modelId="{07A1D327-2A0B-4109-973F-87185D5A47B9}" type="pres">
      <dgm:prSet presAssocID="{19A037A2-8AEE-4E9A-9262-393F2B304D78}" presName="desTx" presStyleLbl="node1" presStyleIdx="0" presStyleCnt="1" custLinFactNeighborX="13557">
        <dgm:presLayoutVars>
          <dgm:bulletEnabled val="1"/>
        </dgm:presLayoutVars>
      </dgm:prSet>
      <dgm:spPr/>
    </dgm:pt>
  </dgm:ptLst>
  <dgm:cxnLst>
    <dgm:cxn modelId="{1456E118-8E16-46B5-B708-9951F40039D2}" srcId="{318BD576-B826-442E-81F3-4556F296C699}" destId="{19A037A2-8AEE-4E9A-9262-393F2B304D78}" srcOrd="0" destOrd="0" parTransId="{1D1EC888-072D-4342-9CDE-EC1E62FD97D0}" sibTransId="{358192F8-D675-4AF2-9307-F2CEF0AB3D5D}"/>
    <dgm:cxn modelId="{E522A778-FEFC-4FAD-AFAA-3146DEAA33A4}" type="presOf" srcId="{8A21218A-FD10-445B-941A-2C1BEF0B1186}" destId="{07A1D327-2A0B-4109-973F-87185D5A47B9}" srcOrd="0" destOrd="0" presId="urn:diagrams.loki3.com/BracketList"/>
    <dgm:cxn modelId="{45BE538D-6553-4DF2-AEBF-332B79F4A841}" type="presOf" srcId="{318BD576-B826-442E-81F3-4556F296C699}" destId="{2AA0618F-04F2-4F28-A898-5BCDE0CD6F91}" srcOrd="0" destOrd="0" presId="urn:diagrams.loki3.com/BracketList"/>
    <dgm:cxn modelId="{CA93A1C8-E0D0-469C-9845-7205BD1DF988}" srcId="{19A037A2-8AEE-4E9A-9262-393F2B304D78}" destId="{8A21218A-FD10-445B-941A-2C1BEF0B1186}" srcOrd="0" destOrd="0" parTransId="{FB7B7749-6420-4822-A258-D7A743496E5F}" sibTransId="{F131860A-3574-4AE1-9001-F9138A1C1A6F}"/>
    <dgm:cxn modelId="{A3B1A6D0-30D5-4225-B961-0B06893CC833}" type="presOf" srcId="{19A037A2-8AEE-4E9A-9262-393F2B304D78}" destId="{03CA4D5E-8604-4BEA-8C9B-3D39CBF4FC86}" srcOrd="0" destOrd="0" presId="urn:diagrams.loki3.com/BracketList"/>
    <dgm:cxn modelId="{7F048071-24BD-41F2-927D-47557A80A555}" type="presParOf" srcId="{2AA0618F-04F2-4F28-A898-5BCDE0CD6F91}" destId="{7A07D89C-066E-4C16-8996-FCE00D23172F}" srcOrd="0" destOrd="0" presId="urn:diagrams.loki3.com/BracketList"/>
    <dgm:cxn modelId="{6BC9102B-237E-4655-8049-F7EDC09482F4}" type="presParOf" srcId="{7A07D89C-066E-4C16-8996-FCE00D23172F}" destId="{03CA4D5E-8604-4BEA-8C9B-3D39CBF4FC86}" srcOrd="0" destOrd="0" presId="urn:diagrams.loki3.com/BracketList"/>
    <dgm:cxn modelId="{92017467-E556-4637-8D93-B9E91CBACE11}" type="presParOf" srcId="{7A07D89C-066E-4C16-8996-FCE00D23172F}" destId="{C42451A4-7AF8-49A8-BDD6-BDF753E0AD1A}" srcOrd="1" destOrd="0" presId="urn:diagrams.loki3.com/BracketList"/>
    <dgm:cxn modelId="{300D47A9-ED8F-474B-B702-DE6F2E095188}" type="presParOf" srcId="{7A07D89C-066E-4C16-8996-FCE00D23172F}" destId="{87477623-C0C1-4B65-855C-DCCDE3AA7872}" srcOrd="2" destOrd="0" presId="urn:diagrams.loki3.com/BracketList"/>
    <dgm:cxn modelId="{AF370FB2-278A-4244-AE5C-75848A14628E}" type="presParOf" srcId="{7A07D89C-066E-4C16-8996-FCE00D23172F}" destId="{07A1D327-2A0B-4109-973F-87185D5A47B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A4D5E-8604-4BEA-8C9B-3D39CBF4FC86}">
      <dsp:nvSpPr>
        <dsp:cNvPr id="0" name=""/>
        <dsp:cNvSpPr/>
      </dsp:nvSpPr>
      <dsp:spPr>
        <a:xfrm>
          <a:off x="2162" y="322680"/>
          <a:ext cx="1105867"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IN" sz="1800" b="1" kern="1200" dirty="0"/>
            <a:t>Products in store</a:t>
          </a:r>
        </a:p>
      </dsp:txBody>
      <dsp:txXfrm>
        <a:off x="2162" y="322680"/>
        <a:ext cx="1105867" cy="601425"/>
      </dsp:txXfrm>
    </dsp:sp>
    <dsp:sp modelId="{C42451A4-7AF8-49A8-BDD6-BDF753E0AD1A}">
      <dsp:nvSpPr>
        <dsp:cNvPr id="0" name=""/>
        <dsp:cNvSpPr/>
      </dsp:nvSpPr>
      <dsp:spPr>
        <a:xfrm>
          <a:off x="1108029" y="322680"/>
          <a:ext cx="221173" cy="601425"/>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A1D327-2A0B-4109-973F-87185D5A47B9}">
      <dsp:nvSpPr>
        <dsp:cNvPr id="0" name=""/>
        <dsp:cNvSpPr/>
      </dsp:nvSpPr>
      <dsp:spPr>
        <a:xfrm>
          <a:off x="1419834" y="322680"/>
          <a:ext cx="3007959" cy="601425"/>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1099 Products</a:t>
          </a:r>
        </a:p>
      </dsp:txBody>
      <dsp:txXfrm>
        <a:off x="1419834" y="322680"/>
        <a:ext cx="3007959" cy="6014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9E9B6-42C5-42C7-8E6B-3F82D0ED6A43}">
      <dsp:nvSpPr>
        <dsp:cNvPr id="0" name=""/>
        <dsp:cNvSpPr/>
      </dsp:nvSpPr>
      <dsp:spPr>
        <a:xfrm>
          <a:off x="429634" y="1448"/>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Embroidered/Sewn</a:t>
          </a:r>
          <a:endParaRPr lang="en-IN" sz="1200" kern="1200" dirty="0"/>
        </a:p>
      </dsp:txBody>
      <dsp:txXfrm>
        <a:off x="429634" y="1448"/>
        <a:ext cx="1378186" cy="826912"/>
      </dsp:txXfrm>
    </dsp:sp>
    <dsp:sp modelId="{3F799974-9936-462F-B298-75689A05A5B7}">
      <dsp:nvSpPr>
        <dsp:cNvPr id="0" name=""/>
        <dsp:cNvSpPr/>
      </dsp:nvSpPr>
      <dsp:spPr>
        <a:xfrm>
          <a:off x="1945640" y="1448"/>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Screen Print</a:t>
          </a:r>
          <a:endParaRPr lang="en-IN" sz="1200" kern="1200" dirty="0"/>
        </a:p>
      </dsp:txBody>
      <dsp:txXfrm>
        <a:off x="1945640" y="1448"/>
        <a:ext cx="1378186" cy="826912"/>
      </dsp:txXfrm>
    </dsp:sp>
    <dsp:sp modelId="{7A9F53E5-1064-4232-BFBF-77409E1B3E57}">
      <dsp:nvSpPr>
        <dsp:cNvPr id="0" name=""/>
        <dsp:cNvSpPr/>
      </dsp:nvSpPr>
      <dsp:spPr>
        <a:xfrm>
          <a:off x="3461645" y="1448"/>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Tackle Twill Applique</a:t>
          </a:r>
          <a:endParaRPr lang="en-IN" sz="1200" kern="1200" dirty="0"/>
        </a:p>
      </dsp:txBody>
      <dsp:txXfrm>
        <a:off x="3461645" y="1448"/>
        <a:ext cx="1378186" cy="826912"/>
      </dsp:txXfrm>
    </dsp:sp>
    <dsp:sp modelId="{C5AD14F4-1913-4DC5-9577-278B95A9F781}">
      <dsp:nvSpPr>
        <dsp:cNvPr id="0" name=""/>
        <dsp:cNvSpPr/>
      </dsp:nvSpPr>
      <dsp:spPr>
        <a:xfrm>
          <a:off x="4977650" y="1448"/>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Sublimated</a:t>
          </a:r>
          <a:endParaRPr lang="en-IN" sz="1200" kern="1200" dirty="0"/>
        </a:p>
      </dsp:txBody>
      <dsp:txXfrm>
        <a:off x="4977650" y="1448"/>
        <a:ext cx="1378186" cy="826912"/>
      </dsp:txXfrm>
    </dsp:sp>
    <dsp:sp modelId="{8F656AB9-00B5-4C87-90C4-5BDCE1A3579C}">
      <dsp:nvSpPr>
        <dsp:cNvPr id="0" name=""/>
        <dsp:cNvSpPr/>
      </dsp:nvSpPr>
      <dsp:spPr>
        <a:xfrm>
          <a:off x="6493656" y="1448"/>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Etched/Engraved</a:t>
          </a:r>
          <a:endParaRPr lang="en-IN" sz="1200" kern="1200" dirty="0"/>
        </a:p>
      </dsp:txBody>
      <dsp:txXfrm>
        <a:off x="6493656" y="1448"/>
        <a:ext cx="1378186" cy="826912"/>
      </dsp:txXfrm>
    </dsp:sp>
    <dsp:sp modelId="{09F6DD2C-AD79-4166-B76F-29CF596A69F7}">
      <dsp:nvSpPr>
        <dsp:cNvPr id="0" name=""/>
        <dsp:cNvSpPr/>
      </dsp:nvSpPr>
      <dsp:spPr>
        <a:xfrm>
          <a:off x="8009661" y="1448"/>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Other Embellishment</a:t>
          </a:r>
          <a:endParaRPr lang="en-IN" sz="1200" kern="1200" dirty="0"/>
        </a:p>
      </dsp:txBody>
      <dsp:txXfrm>
        <a:off x="8009661" y="1448"/>
        <a:ext cx="1378186" cy="826912"/>
      </dsp:txXfrm>
    </dsp:sp>
    <dsp:sp modelId="{5061E589-0B34-43C5-BCF4-0D7B7411DBC7}">
      <dsp:nvSpPr>
        <dsp:cNvPr id="0" name=""/>
        <dsp:cNvSpPr/>
      </dsp:nvSpPr>
      <dsp:spPr>
        <a:xfrm>
          <a:off x="1187637" y="966179"/>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Decal</a:t>
          </a:r>
          <a:endParaRPr lang="en-IN" sz="1200" kern="1200" dirty="0"/>
        </a:p>
      </dsp:txBody>
      <dsp:txXfrm>
        <a:off x="1187637" y="966179"/>
        <a:ext cx="1378186" cy="826912"/>
      </dsp:txXfrm>
    </dsp:sp>
    <dsp:sp modelId="{EFBD3498-D1CB-4B89-AD1C-34399DF90F38}">
      <dsp:nvSpPr>
        <dsp:cNvPr id="0" name=""/>
        <dsp:cNvSpPr/>
      </dsp:nvSpPr>
      <dsp:spPr>
        <a:xfrm>
          <a:off x="2703642" y="966179"/>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Felt Applique</a:t>
          </a:r>
          <a:endParaRPr lang="en-IN" sz="1200" kern="1200" dirty="0"/>
        </a:p>
      </dsp:txBody>
      <dsp:txXfrm>
        <a:off x="2703642" y="966179"/>
        <a:ext cx="1378186" cy="826912"/>
      </dsp:txXfrm>
    </dsp:sp>
    <dsp:sp modelId="{55098EE8-EF5C-4A04-B47C-30A211BE41D0}">
      <dsp:nvSpPr>
        <dsp:cNvPr id="0" name=""/>
        <dsp:cNvSpPr/>
      </dsp:nvSpPr>
      <dsp:spPr>
        <a:xfrm>
          <a:off x="4219648" y="966179"/>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Embossed</a:t>
          </a:r>
          <a:endParaRPr lang="en-IN" sz="1200" kern="1200" dirty="0"/>
        </a:p>
      </dsp:txBody>
      <dsp:txXfrm>
        <a:off x="4219648" y="966179"/>
        <a:ext cx="1378186" cy="826912"/>
      </dsp:txXfrm>
    </dsp:sp>
    <dsp:sp modelId="{0593E927-8282-43BA-A505-CC72836BFFE8}">
      <dsp:nvSpPr>
        <dsp:cNvPr id="0" name=""/>
        <dsp:cNvSpPr/>
      </dsp:nvSpPr>
      <dsp:spPr>
        <a:xfrm>
          <a:off x="5735653" y="966179"/>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Special Print Process</a:t>
          </a:r>
          <a:endParaRPr lang="en-IN" sz="1200" kern="1200" dirty="0"/>
        </a:p>
      </dsp:txBody>
      <dsp:txXfrm>
        <a:off x="5735653" y="966179"/>
        <a:ext cx="1378186" cy="826912"/>
      </dsp:txXfrm>
    </dsp:sp>
    <dsp:sp modelId="{D43F8BCA-ECC7-4033-A0FC-59BEE3518600}">
      <dsp:nvSpPr>
        <dsp:cNvPr id="0" name=""/>
        <dsp:cNvSpPr/>
      </dsp:nvSpPr>
      <dsp:spPr>
        <a:xfrm>
          <a:off x="7251658" y="966179"/>
          <a:ext cx="1378186" cy="826912"/>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Non-Emblematic/School Color</a:t>
          </a:r>
          <a:endParaRPr lang="en-IN" sz="1200" kern="1200" dirty="0"/>
        </a:p>
      </dsp:txBody>
      <dsp:txXfrm>
        <a:off x="7251658" y="966179"/>
        <a:ext cx="1378186" cy="826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A4D5E-8604-4BEA-8C9B-3D39CBF4FC86}">
      <dsp:nvSpPr>
        <dsp:cNvPr id="0" name=""/>
        <dsp:cNvSpPr/>
      </dsp:nvSpPr>
      <dsp:spPr>
        <a:xfrm>
          <a:off x="2162" y="200168"/>
          <a:ext cx="1105867"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IN" sz="1800" b="1" kern="1200" dirty="0"/>
            <a:t>Different Types of Vendors</a:t>
          </a:r>
        </a:p>
      </dsp:txBody>
      <dsp:txXfrm>
        <a:off x="2162" y="200168"/>
        <a:ext cx="1105867" cy="846450"/>
      </dsp:txXfrm>
    </dsp:sp>
    <dsp:sp modelId="{C42451A4-7AF8-49A8-BDD6-BDF753E0AD1A}">
      <dsp:nvSpPr>
        <dsp:cNvPr id="0" name=""/>
        <dsp:cNvSpPr/>
      </dsp:nvSpPr>
      <dsp:spPr>
        <a:xfrm>
          <a:off x="1108029" y="200168"/>
          <a:ext cx="221173" cy="846450"/>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A1D327-2A0B-4109-973F-87185D5A47B9}">
      <dsp:nvSpPr>
        <dsp:cNvPr id="0" name=""/>
        <dsp:cNvSpPr/>
      </dsp:nvSpPr>
      <dsp:spPr>
        <a:xfrm>
          <a:off x="1419834" y="200168"/>
          <a:ext cx="3007959" cy="846450"/>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94 Different Vendors</a:t>
          </a:r>
        </a:p>
      </dsp:txBody>
      <dsp:txXfrm>
        <a:off x="1419834" y="200168"/>
        <a:ext cx="3007959" cy="84645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88712-0BDE-42F6-A3AB-A9769460EA9A}" type="datetimeFigureOut">
              <a:rPr lang="en-IN" smtClean="0"/>
              <a:t>08-05-2024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9FC4C-538E-4833-98C2-CFBAAC94E468}" type="slidenum">
              <a:rPr lang="en-IN" smtClean="0"/>
              <a:t>‹#›</a:t>
            </a:fld>
            <a:endParaRPr lang="en-IN"/>
          </a:p>
        </p:txBody>
      </p:sp>
    </p:spTree>
    <p:extLst>
      <p:ext uri="{BB962C8B-B14F-4D97-AF65-F5344CB8AC3E}">
        <p14:creationId xmlns:p14="http://schemas.microsoft.com/office/powerpoint/2010/main" val="382369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4</a:t>
            </a:fld>
            <a:endParaRPr lang="en-IN"/>
          </a:p>
        </p:txBody>
      </p:sp>
    </p:spTree>
    <p:extLst>
      <p:ext uri="{BB962C8B-B14F-4D97-AF65-F5344CB8AC3E}">
        <p14:creationId xmlns:p14="http://schemas.microsoft.com/office/powerpoint/2010/main" val="4249891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15</a:t>
            </a:fld>
            <a:endParaRPr lang="en-IN"/>
          </a:p>
        </p:txBody>
      </p:sp>
    </p:spTree>
    <p:extLst>
      <p:ext uri="{BB962C8B-B14F-4D97-AF65-F5344CB8AC3E}">
        <p14:creationId xmlns:p14="http://schemas.microsoft.com/office/powerpoint/2010/main" val="408885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16</a:t>
            </a:fld>
            <a:endParaRPr lang="en-IN"/>
          </a:p>
        </p:txBody>
      </p:sp>
    </p:spTree>
    <p:extLst>
      <p:ext uri="{BB962C8B-B14F-4D97-AF65-F5344CB8AC3E}">
        <p14:creationId xmlns:p14="http://schemas.microsoft.com/office/powerpoint/2010/main" val="326887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17</a:t>
            </a:fld>
            <a:endParaRPr lang="en-IN"/>
          </a:p>
        </p:txBody>
      </p:sp>
    </p:spTree>
    <p:extLst>
      <p:ext uri="{BB962C8B-B14F-4D97-AF65-F5344CB8AC3E}">
        <p14:creationId xmlns:p14="http://schemas.microsoft.com/office/powerpoint/2010/main" val="1891787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18</a:t>
            </a:fld>
            <a:endParaRPr lang="en-IN"/>
          </a:p>
        </p:txBody>
      </p:sp>
    </p:spTree>
    <p:extLst>
      <p:ext uri="{BB962C8B-B14F-4D97-AF65-F5344CB8AC3E}">
        <p14:creationId xmlns:p14="http://schemas.microsoft.com/office/powerpoint/2010/main" val="2941953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19</a:t>
            </a:fld>
            <a:endParaRPr lang="en-IN"/>
          </a:p>
        </p:txBody>
      </p:sp>
    </p:spTree>
    <p:extLst>
      <p:ext uri="{BB962C8B-B14F-4D97-AF65-F5344CB8AC3E}">
        <p14:creationId xmlns:p14="http://schemas.microsoft.com/office/powerpoint/2010/main" val="179006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20</a:t>
            </a:fld>
            <a:endParaRPr lang="en-IN"/>
          </a:p>
        </p:txBody>
      </p:sp>
    </p:spTree>
    <p:extLst>
      <p:ext uri="{BB962C8B-B14F-4D97-AF65-F5344CB8AC3E}">
        <p14:creationId xmlns:p14="http://schemas.microsoft.com/office/powerpoint/2010/main" val="4216421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21</a:t>
            </a:fld>
            <a:endParaRPr lang="en-IN"/>
          </a:p>
        </p:txBody>
      </p:sp>
    </p:spTree>
    <p:extLst>
      <p:ext uri="{BB962C8B-B14F-4D97-AF65-F5344CB8AC3E}">
        <p14:creationId xmlns:p14="http://schemas.microsoft.com/office/powerpoint/2010/main" val="1658759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22</a:t>
            </a:fld>
            <a:endParaRPr lang="en-IN"/>
          </a:p>
        </p:txBody>
      </p:sp>
    </p:spTree>
    <p:extLst>
      <p:ext uri="{BB962C8B-B14F-4D97-AF65-F5344CB8AC3E}">
        <p14:creationId xmlns:p14="http://schemas.microsoft.com/office/powerpoint/2010/main" val="3701888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23</a:t>
            </a:fld>
            <a:endParaRPr lang="en-IN"/>
          </a:p>
        </p:txBody>
      </p:sp>
    </p:spTree>
    <p:extLst>
      <p:ext uri="{BB962C8B-B14F-4D97-AF65-F5344CB8AC3E}">
        <p14:creationId xmlns:p14="http://schemas.microsoft.com/office/powerpoint/2010/main" val="195560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24</a:t>
            </a:fld>
            <a:endParaRPr lang="en-IN"/>
          </a:p>
        </p:txBody>
      </p:sp>
    </p:spTree>
    <p:extLst>
      <p:ext uri="{BB962C8B-B14F-4D97-AF65-F5344CB8AC3E}">
        <p14:creationId xmlns:p14="http://schemas.microsoft.com/office/powerpoint/2010/main" val="199654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7</a:t>
            </a:fld>
            <a:endParaRPr lang="en-IN"/>
          </a:p>
        </p:txBody>
      </p:sp>
    </p:spTree>
    <p:extLst>
      <p:ext uri="{BB962C8B-B14F-4D97-AF65-F5344CB8AC3E}">
        <p14:creationId xmlns:p14="http://schemas.microsoft.com/office/powerpoint/2010/main" val="584486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25</a:t>
            </a:fld>
            <a:endParaRPr lang="en-IN"/>
          </a:p>
        </p:txBody>
      </p:sp>
    </p:spTree>
    <p:extLst>
      <p:ext uri="{BB962C8B-B14F-4D97-AF65-F5344CB8AC3E}">
        <p14:creationId xmlns:p14="http://schemas.microsoft.com/office/powerpoint/2010/main" val="1987078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26</a:t>
            </a:fld>
            <a:endParaRPr lang="en-IN"/>
          </a:p>
        </p:txBody>
      </p:sp>
    </p:spTree>
    <p:extLst>
      <p:ext uri="{BB962C8B-B14F-4D97-AF65-F5344CB8AC3E}">
        <p14:creationId xmlns:p14="http://schemas.microsoft.com/office/powerpoint/2010/main" val="236540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8</a:t>
            </a:fld>
            <a:endParaRPr lang="en-IN"/>
          </a:p>
        </p:txBody>
      </p:sp>
    </p:spTree>
    <p:extLst>
      <p:ext uri="{BB962C8B-B14F-4D97-AF65-F5344CB8AC3E}">
        <p14:creationId xmlns:p14="http://schemas.microsoft.com/office/powerpoint/2010/main" val="134036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9</a:t>
            </a:fld>
            <a:endParaRPr lang="en-IN"/>
          </a:p>
        </p:txBody>
      </p:sp>
    </p:spTree>
    <p:extLst>
      <p:ext uri="{BB962C8B-B14F-4D97-AF65-F5344CB8AC3E}">
        <p14:creationId xmlns:p14="http://schemas.microsoft.com/office/powerpoint/2010/main" val="353966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10</a:t>
            </a:fld>
            <a:endParaRPr lang="en-IN"/>
          </a:p>
        </p:txBody>
      </p:sp>
    </p:spTree>
    <p:extLst>
      <p:ext uri="{BB962C8B-B14F-4D97-AF65-F5344CB8AC3E}">
        <p14:creationId xmlns:p14="http://schemas.microsoft.com/office/powerpoint/2010/main" val="114299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11</a:t>
            </a:fld>
            <a:endParaRPr lang="en-IN"/>
          </a:p>
        </p:txBody>
      </p:sp>
    </p:spTree>
    <p:extLst>
      <p:ext uri="{BB962C8B-B14F-4D97-AF65-F5344CB8AC3E}">
        <p14:creationId xmlns:p14="http://schemas.microsoft.com/office/powerpoint/2010/main" val="68853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12</a:t>
            </a:fld>
            <a:endParaRPr lang="en-IN"/>
          </a:p>
        </p:txBody>
      </p:sp>
    </p:spTree>
    <p:extLst>
      <p:ext uri="{BB962C8B-B14F-4D97-AF65-F5344CB8AC3E}">
        <p14:creationId xmlns:p14="http://schemas.microsoft.com/office/powerpoint/2010/main" val="313075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13</a:t>
            </a:fld>
            <a:endParaRPr lang="en-IN"/>
          </a:p>
        </p:txBody>
      </p:sp>
    </p:spTree>
    <p:extLst>
      <p:ext uri="{BB962C8B-B14F-4D97-AF65-F5344CB8AC3E}">
        <p14:creationId xmlns:p14="http://schemas.microsoft.com/office/powerpoint/2010/main" val="3752969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09FC4C-538E-4833-98C2-CFBAAC94E468}" type="slidenum">
              <a:rPr lang="en-IN" smtClean="0"/>
              <a:t>14</a:t>
            </a:fld>
            <a:endParaRPr lang="en-IN"/>
          </a:p>
        </p:txBody>
      </p:sp>
    </p:spTree>
    <p:extLst>
      <p:ext uri="{BB962C8B-B14F-4D97-AF65-F5344CB8AC3E}">
        <p14:creationId xmlns:p14="http://schemas.microsoft.com/office/powerpoint/2010/main" val="378421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7267-D819-0EC3-E5FE-EC750F8D2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B8B918-07B7-668C-52A6-60321E1A1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905989F-DAAC-593A-5EE2-85BB0AE70683}"/>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5" name="Footer Placeholder 4">
            <a:extLst>
              <a:ext uri="{FF2B5EF4-FFF2-40B4-BE49-F238E27FC236}">
                <a16:creationId xmlns:a16="http://schemas.microsoft.com/office/drawing/2014/main" id="{BB7A3B07-E71E-C8BA-20DD-0744A5C19B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D139A8-684A-A1CA-0C31-B6B8F2E739ED}"/>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6410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7EAA-E25B-DC9C-A720-A268ABA9ED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76F93F-932A-D398-10A4-42980B459C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476135-F6EF-11C1-1A20-D381F581DE32}"/>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5" name="Footer Placeholder 4">
            <a:extLst>
              <a:ext uri="{FF2B5EF4-FFF2-40B4-BE49-F238E27FC236}">
                <a16:creationId xmlns:a16="http://schemas.microsoft.com/office/drawing/2014/main" id="{82E8E331-A2F0-D0FF-71C5-6E5F0DB1F9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81B850-335D-C1D2-80A3-5F1BA2F71B73}"/>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3595101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F16BC-8379-29A2-AACE-52C41F90CC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9F3B31-B211-B0F5-CAE9-D437EF61C5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97BDA2-1784-753D-AEFC-298EBF633708}"/>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5" name="Footer Placeholder 4">
            <a:extLst>
              <a:ext uri="{FF2B5EF4-FFF2-40B4-BE49-F238E27FC236}">
                <a16:creationId xmlns:a16="http://schemas.microsoft.com/office/drawing/2014/main" id="{69E21452-0133-0502-8A84-C7617DC466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DB3BFE-88A3-7B1F-1F77-9F52A1C6FE24}"/>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982957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B50E-A595-F9F9-0A25-1683305430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490CE3-D33A-7A9A-F63C-74B3BB7B47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B582C1-7E17-3C88-D043-FD1B1AE3365A}"/>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5" name="Footer Placeholder 4">
            <a:extLst>
              <a:ext uri="{FF2B5EF4-FFF2-40B4-BE49-F238E27FC236}">
                <a16:creationId xmlns:a16="http://schemas.microsoft.com/office/drawing/2014/main" id="{9B785E7D-6F35-38CF-7C10-D797F53D4A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CF341-E823-226D-B80E-C90EA4A7D2B6}"/>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18663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6039-781C-2079-42CF-4F825CF5CA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1A2061-0F60-A383-54C8-EAED6E0B60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9F73E7-F277-84AB-C80A-B384DAC39835}"/>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5" name="Footer Placeholder 4">
            <a:extLst>
              <a:ext uri="{FF2B5EF4-FFF2-40B4-BE49-F238E27FC236}">
                <a16:creationId xmlns:a16="http://schemas.microsoft.com/office/drawing/2014/main" id="{E785551B-0FC0-6DED-1256-73EC50776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3CE4DD-BF20-D833-152C-818474463D26}"/>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3102997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DF4F-42D6-2D63-2872-96A384C447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6BE4B2-9DDE-ADE6-7345-23474DA5AB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BDFA4D-07FB-AC18-45A4-C35A7CB494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049E11-B2D8-3FD0-5291-E15D21229BF7}"/>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6" name="Footer Placeholder 5">
            <a:extLst>
              <a:ext uri="{FF2B5EF4-FFF2-40B4-BE49-F238E27FC236}">
                <a16:creationId xmlns:a16="http://schemas.microsoft.com/office/drawing/2014/main" id="{3BFF4082-65CD-62DF-0C3B-7CCE2E08B2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3517C7-0E2F-DDBE-C824-6717374BE254}"/>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405719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3FA3-6276-46D0-3D5B-8BC47176BA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E821D2-FDED-D3A5-141D-B96BF1FD18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6D3D7E-B23D-B37A-8288-374FA8A60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35EB62-58FA-82BC-F3B5-EEA811CD2F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B34FA4-DEEC-05DE-8CD1-790081B05D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44ECEB-639F-FFC4-B21D-57C38A846B03}"/>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8" name="Footer Placeholder 7">
            <a:extLst>
              <a:ext uri="{FF2B5EF4-FFF2-40B4-BE49-F238E27FC236}">
                <a16:creationId xmlns:a16="http://schemas.microsoft.com/office/drawing/2014/main" id="{8C153DF2-C8C4-FB7E-5F76-DD1BDDDEC3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55E5C0-13E7-84F8-5D87-1443542DAAE7}"/>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252466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718F-69B5-417B-DE1A-0A1E06CD36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43FCC8-A887-2BF3-F9B3-271CBEEF547E}"/>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4" name="Footer Placeholder 3">
            <a:extLst>
              <a:ext uri="{FF2B5EF4-FFF2-40B4-BE49-F238E27FC236}">
                <a16:creationId xmlns:a16="http://schemas.microsoft.com/office/drawing/2014/main" id="{95FC5205-D07D-5EA4-D0E3-47ED127F5E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E9DD28-04A2-D0EB-AB57-EC06C23483E0}"/>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298717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5B75A-3F16-A1AE-9BE2-01EF823C262B}"/>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3" name="Footer Placeholder 2">
            <a:extLst>
              <a:ext uri="{FF2B5EF4-FFF2-40B4-BE49-F238E27FC236}">
                <a16:creationId xmlns:a16="http://schemas.microsoft.com/office/drawing/2014/main" id="{8E53C009-1660-1A1E-4039-AB5C1C5F12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F400FA-657D-B039-0100-C2FE080C33EB}"/>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349959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DEDDD-2909-9BAD-3406-839188240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FA1EFA-FFA5-F900-20A1-5FB68FD2F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FBDF57-50AC-D534-B0BA-DA701BF3D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A34DD6-2DC1-A3E8-B3ED-088C2AC3B707}"/>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6" name="Footer Placeholder 5">
            <a:extLst>
              <a:ext uri="{FF2B5EF4-FFF2-40B4-BE49-F238E27FC236}">
                <a16:creationId xmlns:a16="http://schemas.microsoft.com/office/drawing/2014/main" id="{E24D20D6-0700-A70A-C3A5-984F7622E6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02B594-6C5C-0BBF-6440-0BFCB89B9062}"/>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1697594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F027-9592-9815-8475-10B84E4DD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A9A815-1911-12DA-5F04-AEFD36C39C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29A8AE-4FAA-211B-4E73-2AD17294A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4AA777-2D9E-6F3A-07CE-187547517B87}"/>
              </a:ext>
            </a:extLst>
          </p:cNvPr>
          <p:cNvSpPr>
            <a:spLocks noGrp="1"/>
          </p:cNvSpPr>
          <p:nvPr>
            <p:ph type="dt" sz="half" idx="10"/>
          </p:nvPr>
        </p:nvSpPr>
        <p:spPr/>
        <p:txBody>
          <a:bodyPr/>
          <a:lstStyle/>
          <a:p>
            <a:fld id="{BEA2F4FE-E5EF-4ECE-948D-CD59FDB9EC8C}" type="datetimeFigureOut">
              <a:rPr lang="en-IN" smtClean="0"/>
              <a:t>08-05-2024</a:t>
            </a:fld>
            <a:endParaRPr lang="en-IN"/>
          </a:p>
        </p:txBody>
      </p:sp>
      <p:sp>
        <p:nvSpPr>
          <p:cNvPr id="6" name="Footer Placeholder 5">
            <a:extLst>
              <a:ext uri="{FF2B5EF4-FFF2-40B4-BE49-F238E27FC236}">
                <a16:creationId xmlns:a16="http://schemas.microsoft.com/office/drawing/2014/main" id="{00C9A645-7371-2391-0894-41ACA981C2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FA98DA-B3F8-E681-E145-7579E9598D49}"/>
              </a:ext>
            </a:extLst>
          </p:cNvPr>
          <p:cNvSpPr>
            <a:spLocks noGrp="1"/>
          </p:cNvSpPr>
          <p:nvPr>
            <p:ph type="sldNum" sz="quarter" idx="12"/>
          </p:nvPr>
        </p:nvSpPr>
        <p:spPr/>
        <p:txBody>
          <a:bodyPr/>
          <a:lstStyle/>
          <a:p>
            <a:fld id="{4F76D6DF-1F8A-4DCE-9B9D-86F3E36DCA54}" type="slidenum">
              <a:rPr lang="en-IN" smtClean="0"/>
              <a:t>‹#›</a:t>
            </a:fld>
            <a:endParaRPr lang="en-IN"/>
          </a:p>
        </p:txBody>
      </p:sp>
    </p:spTree>
    <p:extLst>
      <p:ext uri="{BB962C8B-B14F-4D97-AF65-F5344CB8AC3E}">
        <p14:creationId xmlns:p14="http://schemas.microsoft.com/office/powerpoint/2010/main" val="150912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E26538-AEC5-61A9-933C-5B53DFFABB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57E144-7378-4864-2703-CA6F2BF694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77CDA-7255-7BFD-60B3-8640BDDCBA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2F4FE-E5EF-4ECE-948D-CD59FDB9EC8C}" type="datetimeFigureOut">
              <a:rPr lang="en-IN" smtClean="0"/>
              <a:t>08-05-2024</a:t>
            </a:fld>
            <a:endParaRPr lang="en-IN"/>
          </a:p>
        </p:txBody>
      </p:sp>
      <p:sp>
        <p:nvSpPr>
          <p:cNvPr id="5" name="Footer Placeholder 4">
            <a:extLst>
              <a:ext uri="{FF2B5EF4-FFF2-40B4-BE49-F238E27FC236}">
                <a16:creationId xmlns:a16="http://schemas.microsoft.com/office/drawing/2014/main" id="{CE2EFFA0-98D7-E730-2053-C87B54E840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3B4BCD6-BE1F-B182-8410-9AE45D08DF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6D6DF-1F8A-4DCE-9B9D-86F3E36DCA54}" type="slidenum">
              <a:rPr lang="en-IN" smtClean="0"/>
              <a:t>‹#›</a:t>
            </a:fld>
            <a:endParaRPr lang="en-IN"/>
          </a:p>
        </p:txBody>
      </p:sp>
    </p:spTree>
    <p:extLst>
      <p:ext uri="{BB962C8B-B14F-4D97-AF65-F5344CB8AC3E}">
        <p14:creationId xmlns:p14="http://schemas.microsoft.com/office/powerpoint/2010/main" val="204931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22.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chart" Target="../charts/char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86E33-0CF2-F33A-427E-C3DE98284A79}"/>
              </a:ext>
            </a:extLst>
          </p:cNvPr>
          <p:cNvSpPr/>
          <p:nvPr/>
        </p:nvSpPr>
        <p:spPr>
          <a:xfrm>
            <a:off x="0" y="0"/>
            <a:ext cx="6642933" cy="6858000"/>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8F18ABC-20C6-83BD-8FA1-583B89225649}"/>
              </a:ext>
            </a:extLst>
          </p:cNvPr>
          <p:cNvSpPr txBox="1"/>
          <p:nvPr/>
        </p:nvSpPr>
        <p:spPr>
          <a:xfrm>
            <a:off x="6731423" y="3003620"/>
            <a:ext cx="5329084" cy="707886"/>
          </a:xfrm>
          <a:prstGeom prst="rect">
            <a:avLst/>
          </a:prstGeom>
          <a:noFill/>
        </p:spPr>
        <p:txBody>
          <a:bodyPr wrap="square" rtlCol="0">
            <a:spAutoFit/>
          </a:bodyPr>
          <a:lstStyle/>
          <a:p>
            <a:r>
              <a:rPr lang="en-IN" sz="4000" dirty="0">
                <a:latin typeface="Bahnschrift SemiCondensed" panose="020B0502040204020203" pitchFamily="34" charset="0"/>
              </a:rPr>
              <a:t>Product Data Analysis.</a:t>
            </a:r>
          </a:p>
        </p:txBody>
      </p:sp>
      <p:pic>
        <p:nvPicPr>
          <p:cNvPr id="3" name="Picture 2">
            <a:extLst>
              <a:ext uri="{FF2B5EF4-FFF2-40B4-BE49-F238E27FC236}">
                <a16:creationId xmlns:a16="http://schemas.microsoft.com/office/drawing/2014/main" id="{F88CDECB-6917-EBA9-DED1-1E03D2750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642933" cy="6858000"/>
          </a:xfrm>
          <a:prstGeom prst="rect">
            <a:avLst/>
          </a:prstGeom>
        </p:spPr>
      </p:pic>
    </p:spTree>
    <p:extLst>
      <p:ext uri="{BB962C8B-B14F-4D97-AF65-F5344CB8AC3E}">
        <p14:creationId xmlns:p14="http://schemas.microsoft.com/office/powerpoint/2010/main" val="291694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9211844" cy="400110"/>
          </a:xfrm>
          <a:prstGeom prst="rect">
            <a:avLst/>
          </a:prstGeom>
          <a:noFill/>
        </p:spPr>
        <p:txBody>
          <a:bodyPr wrap="square" rtlCol="0">
            <a:spAutoFit/>
          </a:bodyPr>
          <a:lstStyle/>
          <a:p>
            <a:r>
              <a:rPr lang="en-US" sz="2000" dirty="0">
                <a:latin typeface="Franklin Gothic Demi" panose="020B0703020102020204" pitchFamily="34" charset="0"/>
              </a:rPr>
              <a:t># Q7. How many customers are from different states in the customer table?</a:t>
            </a:r>
            <a:endParaRPr lang="en-IN" sz="2000" dirty="0">
              <a:latin typeface="Franklin Gothic Demi" panose="020B0703020102020204" pitchFamily="34" charset="0"/>
            </a:endParaRPr>
          </a:p>
        </p:txBody>
      </p:sp>
      <p:pic>
        <p:nvPicPr>
          <p:cNvPr id="7" name="Picture 6">
            <a:extLst>
              <a:ext uri="{FF2B5EF4-FFF2-40B4-BE49-F238E27FC236}">
                <a16:creationId xmlns:a16="http://schemas.microsoft.com/office/drawing/2014/main" id="{B607CD8D-DCF8-E9FC-3991-F6FBFF317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44" y="656838"/>
            <a:ext cx="3172268" cy="5544324"/>
          </a:xfrm>
          <a:prstGeom prst="rect">
            <a:avLst/>
          </a:prstGeom>
        </p:spPr>
      </p:pic>
      <p:pic>
        <p:nvPicPr>
          <p:cNvPr id="13" name="Picture 12">
            <a:extLst>
              <a:ext uri="{FF2B5EF4-FFF2-40B4-BE49-F238E27FC236}">
                <a16:creationId xmlns:a16="http://schemas.microsoft.com/office/drawing/2014/main" id="{6AA74906-EACC-11A3-6B6E-76087C4492E8}"/>
              </a:ext>
            </a:extLst>
          </p:cNvPr>
          <p:cNvPicPr>
            <a:picLocks noChangeAspect="1"/>
          </p:cNvPicPr>
          <p:nvPr/>
        </p:nvPicPr>
        <p:blipFill rotWithShape="1">
          <a:blip r:embed="rId4">
            <a:extLst>
              <a:ext uri="{28A0092B-C50C-407E-A947-70E740481C1C}">
                <a14:useLocalDpi xmlns:a14="http://schemas.microsoft.com/office/drawing/2010/main" val="0"/>
              </a:ext>
            </a:extLst>
          </a:blip>
          <a:srcRect t="5577"/>
          <a:stretch/>
        </p:blipFill>
        <p:spPr>
          <a:xfrm>
            <a:off x="4112444" y="993058"/>
            <a:ext cx="2915057" cy="5208104"/>
          </a:xfrm>
          <a:prstGeom prst="rect">
            <a:avLst/>
          </a:prstGeom>
        </p:spPr>
      </p:pic>
      <p:pic>
        <p:nvPicPr>
          <p:cNvPr id="15" name="Picture 14">
            <a:extLst>
              <a:ext uri="{FF2B5EF4-FFF2-40B4-BE49-F238E27FC236}">
                <a16:creationId xmlns:a16="http://schemas.microsoft.com/office/drawing/2014/main" id="{4A8E4CE7-3E86-B74F-D052-2636268B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734" y="993058"/>
            <a:ext cx="2905530" cy="2610214"/>
          </a:xfrm>
          <a:prstGeom prst="rect">
            <a:avLst/>
          </a:prstGeom>
        </p:spPr>
      </p:pic>
    </p:spTree>
    <p:extLst>
      <p:ext uri="{BB962C8B-B14F-4D97-AF65-F5344CB8AC3E}">
        <p14:creationId xmlns:p14="http://schemas.microsoft.com/office/powerpoint/2010/main" val="3710071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9211844" cy="400110"/>
          </a:xfrm>
          <a:prstGeom prst="rect">
            <a:avLst/>
          </a:prstGeom>
          <a:noFill/>
        </p:spPr>
        <p:txBody>
          <a:bodyPr wrap="square" rtlCol="0">
            <a:spAutoFit/>
          </a:bodyPr>
          <a:lstStyle/>
          <a:p>
            <a:r>
              <a:rPr lang="en-US" sz="2000" dirty="0">
                <a:latin typeface="Franklin Gothic Demi" panose="020B0703020102020204" pitchFamily="34" charset="0"/>
              </a:rPr>
              <a:t># Q8. What are the unique colors available in the product table?</a:t>
            </a:r>
            <a:endParaRPr lang="en-IN" sz="2000" dirty="0">
              <a:latin typeface="Franklin Gothic Demi" panose="020B0703020102020204" pitchFamily="34" charset="0"/>
            </a:endParaRPr>
          </a:p>
        </p:txBody>
      </p:sp>
      <p:pic>
        <p:nvPicPr>
          <p:cNvPr id="3" name="Picture 2">
            <a:extLst>
              <a:ext uri="{FF2B5EF4-FFF2-40B4-BE49-F238E27FC236}">
                <a16:creationId xmlns:a16="http://schemas.microsoft.com/office/drawing/2014/main" id="{4DC84FE0-38C7-FFD2-8225-7FCDFEA15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46" y="743833"/>
            <a:ext cx="2124371" cy="552527"/>
          </a:xfrm>
          <a:prstGeom prst="rect">
            <a:avLst/>
          </a:prstGeom>
        </p:spPr>
      </p:pic>
      <p:sp>
        <p:nvSpPr>
          <p:cNvPr id="4" name="TextBox 3">
            <a:extLst>
              <a:ext uri="{FF2B5EF4-FFF2-40B4-BE49-F238E27FC236}">
                <a16:creationId xmlns:a16="http://schemas.microsoft.com/office/drawing/2014/main" id="{DF58D0A5-29F9-41ED-24EF-18F2B49A5551}"/>
              </a:ext>
            </a:extLst>
          </p:cNvPr>
          <p:cNvSpPr txBox="1"/>
          <p:nvPr/>
        </p:nvSpPr>
        <p:spPr>
          <a:xfrm>
            <a:off x="206476" y="1877913"/>
            <a:ext cx="9211844" cy="400110"/>
          </a:xfrm>
          <a:prstGeom prst="rect">
            <a:avLst/>
          </a:prstGeom>
          <a:noFill/>
        </p:spPr>
        <p:txBody>
          <a:bodyPr wrap="square" rtlCol="0">
            <a:spAutoFit/>
          </a:bodyPr>
          <a:lstStyle/>
          <a:p>
            <a:r>
              <a:rPr lang="en-US" sz="2000" dirty="0">
                <a:latin typeface="Franklin Gothic Demi" panose="020B0703020102020204" pitchFamily="34" charset="0"/>
              </a:rPr>
              <a:t># Q9.How many unique categories are there in the product table?</a:t>
            </a:r>
            <a:endParaRPr lang="en-IN" sz="2000" dirty="0">
              <a:latin typeface="Franklin Gothic Demi" panose="020B0703020102020204" pitchFamily="34" charset="0"/>
            </a:endParaRPr>
          </a:p>
        </p:txBody>
      </p:sp>
      <p:pic>
        <p:nvPicPr>
          <p:cNvPr id="6" name="Picture 5">
            <a:extLst>
              <a:ext uri="{FF2B5EF4-FFF2-40B4-BE49-F238E27FC236}">
                <a16:creationId xmlns:a16="http://schemas.microsoft.com/office/drawing/2014/main" id="{C498FA82-23C5-AB45-25A1-6D3A12BEF741}"/>
              </a:ext>
            </a:extLst>
          </p:cNvPr>
          <p:cNvPicPr>
            <a:picLocks noChangeAspect="1"/>
          </p:cNvPicPr>
          <p:nvPr/>
        </p:nvPicPr>
        <p:blipFill rotWithShape="1">
          <a:blip r:embed="rId4">
            <a:extLst>
              <a:ext uri="{28A0092B-C50C-407E-A947-70E740481C1C}">
                <a14:useLocalDpi xmlns:a14="http://schemas.microsoft.com/office/drawing/2010/main" val="0"/>
              </a:ext>
            </a:extLst>
          </a:blip>
          <a:srcRect t="1" b="57511"/>
          <a:stretch/>
        </p:blipFill>
        <p:spPr>
          <a:xfrm>
            <a:off x="754098" y="2506022"/>
            <a:ext cx="2019582" cy="2124969"/>
          </a:xfrm>
          <a:prstGeom prst="rect">
            <a:avLst/>
          </a:prstGeom>
        </p:spPr>
      </p:pic>
      <p:pic>
        <p:nvPicPr>
          <p:cNvPr id="10" name="Picture 9">
            <a:extLst>
              <a:ext uri="{FF2B5EF4-FFF2-40B4-BE49-F238E27FC236}">
                <a16:creationId xmlns:a16="http://schemas.microsoft.com/office/drawing/2014/main" id="{3AE10D9A-E7EB-FC9B-92F9-74C3D1902171}"/>
              </a:ext>
            </a:extLst>
          </p:cNvPr>
          <p:cNvPicPr>
            <a:picLocks noChangeAspect="1"/>
          </p:cNvPicPr>
          <p:nvPr/>
        </p:nvPicPr>
        <p:blipFill rotWithShape="1">
          <a:blip r:embed="rId4">
            <a:extLst>
              <a:ext uri="{28A0092B-C50C-407E-A947-70E740481C1C}">
                <a14:useLocalDpi xmlns:a14="http://schemas.microsoft.com/office/drawing/2010/main" val="0"/>
              </a:ext>
            </a:extLst>
          </a:blip>
          <a:srcRect t="41715" b="21461"/>
          <a:stretch/>
        </p:blipFill>
        <p:spPr>
          <a:xfrm>
            <a:off x="2943759" y="2789301"/>
            <a:ext cx="2019582" cy="1841690"/>
          </a:xfrm>
          <a:prstGeom prst="rect">
            <a:avLst/>
          </a:prstGeom>
        </p:spPr>
      </p:pic>
      <p:pic>
        <p:nvPicPr>
          <p:cNvPr id="12" name="Picture 11">
            <a:extLst>
              <a:ext uri="{FF2B5EF4-FFF2-40B4-BE49-F238E27FC236}">
                <a16:creationId xmlns:a16="http://schemas.microsoft.com/office/drawing/2014/main" id="{32F25427-DF1D-B41C-1880-5DDDCFC3EBD0}"/>
              </a:ext>
            </a:extLst>
          </p:cNvPr>
          <p:cNvPicPr>
            <a:picLocks noChangeAspect="1"/>
          </p:cNvPicPr>
          <p:nvPr/>
        </p:nvPicPr>
        <p:blipFill rotWithShape="1">
          <a:blip r:embed="rId4">
            <a:extLst>
              <a:ext uri="{28A0092B-C50C-407E-A947-70E740481C1C}">
                <a14:useLocalDpi xmlns:a14="http://schemas.microsoft.com/office/drawing/2010/main" val="0"/>
              </a:ext>
            </a:extLst>
          </a:blip>
          <a:srcRect t="47275" b="16502"/>
          <a:stretch/>
        </p:blipFill>
        <p:spPr>
          <a:xfrm>
            <a:off x="5133420" y="2819318"/>
            <a:ext cx="2019582" cy="1811673"/>
          </a:xfrm>
          <a:prstGeom prst="rect">
            <a:avLst/>
          </a:prstGeom>
        </p:spPr>
      </p:pic>
      <p:grpSp>
        <p:nvGrpSpPr>
          <p:cNvPr id="16" name="Group 15">
            <a:extLst>
              <a:ext uri="{FF2B5EF4-FFF2-40B4-BE49-F238E27FC236}">
                <a16:creationId xmlns:a16="http://schemas.microsoft.com/office/drawing/2014/main" id="{0C6F51B0-D481-67CD-747D-FECA1121ADA4}"/>
              </a:ext>
            </a:extLst>
          </p:cNvPr>
          <p:cNvGrpSpPr/>
          <p:nvPr/>
        </p:nvGrpSpPr>
        <p:grpSpPr>
          <a:xfrm>
            <a:off x="7398738" y="2819318"/>
            <a:ext cx="2019582" cy="1610566"/>
            <a:chOff x="7398738" y="2652172"/>
            <a:chExt cx="2019582" cy="1610566"/>
          </a:xfrm>
        </p:grpSpPr>
        <p:pic>
          <p:nvPicPr>
            <p:cNvPr id="8" name="Picture 7">
              <a:extLst>
                <a:ext uri="{FF2B5EF4-FFF2-40B4-BE49-F238E27FC236}">
                  <a16:creationId xmlns:a16="http://schemas.microsoft.com/office/drawing/2014/main" id="{52A0EEB0-9EBE-EA54-C25F-E1D4E22D2C6A}"/>
                </a:ext>
              </a:extLst>
            </p:cNvPr>
            <p:cNvPicPr>
              <a:picLocks noChangeAspect="1"/>
            </p:cNvPicPr>
            <p:nvPr/>
          </p:nvPicPr>
          <p:blipFill rotWithShape="1">
            <a:blip r:embed="rId4">
              <a:extLst>
                <a:ext uri="{28A0092B-C50C-407E-A947-70E740481C1C}">
                  <a14:useLocalDpi xmlns:a14="http://schemas.microsoft.com/office/drawing/2010/main" val="0"/>
                </a:ext>
              </a:extLst>
            </a:blip>
            <a:srcRect t="84468"/>
            <a:stretch/>
          </p:blipFill>
          <p:spPr>
            <a:xfrm>
              <a:off x="7398738" y="3482603"/>
              <a:ext cx="2019582" cy="780135"/>
            </a:xfrm>
            <a:prstGeom prst="rect">
              <a:avLst/>
            </a:prstGeom>
          </p:spPr>
        </p:pic>
        <p:pic>
          <p:nvPicPr>
            <p:cNvPr id="14" name="Picture 13">
              <a:extLst>
                <a:ext uri="{FF2B5EF4-FFF2-40B4-BE49-F238E27FC236}">
                  <a16:creationId xmlns:a16="http://schemas.microsoft.com/office/drawing/2014/main" id="{1BBC7E16-C334-AA48-E415-1015A93A1AF8}"/>
                </a:ext>
              </a:extLst>
            </p:cNvPr>
            <p:cNvPicPr>
              <a:picLocks noChangeAspect="1"/>
            </p:cNvPicPr>
            <p:nvPr/>
          </p:nvPicPr>
          <p:blipFill rotWithShape="1">
            <a:blip r:embed="rId4">
              <a:extLst>
                <a:ext uri="{28A0092B-C50C-407E-A947-70E740481C1C}">
                  <a14:useLocalDpi xmlns:a14="http://schemas.microsoft.com/office/drawing/2010/main" val="0"/>
                </a:ext>
              </a:extLst>
            </a:blip>
            <a:srcRect t="83536" b="-337"/>
            <a:stretch/>
          </p:blipFill>
          <p:spPr>
            <a:xfrm>
              <a:off x="7398738" y="2652172"/>
              <a:ext cx="2019582" cy="840263"/>
            </a:xfrm>
            <a:prstGeom prst="rect">
              <a:avLst/>
            </a:prstGeom>
          </p:spPr>
        </p:pic>
      </p:grpSp>
    </p:spTree>
    <p:extLst>
      <p:ext uri="{BB962C8B-B14F-4D97-AF65-F5344CB8AC3E}">
        <p14:creationId xmlns:p14="http://schemas.microsoft.com/office/powerpoint/2010/main" val="372218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9211844" cy="400110"/>
          </a:xfrm>
          <a:prstGeom prst="rect">
            <a:avLst/>
          </a:prstGeom>
          <a:noFill/>
        </p:spPr>
        <p:txBody>
          <a:bodyPr wrap="square" rtlCol="0">
            <a:spAutoFit/>
          </a:bodyPr>
          <a:lstStyle/>
          <a:p>
            <a:r>
              <a:rPr lang="en-US" sz="2000" dirty="0">
                <a:latin typeface="Franklin Gothic Demi" panose="020B0703020102020204" pitchFamily="34" charset="0"/>
              </a:rPr>
              <a:t># Q10. What is the average current price of products by subcategory?</a:t>
            </a:r>
            <a:endParaRPr lang="en-IN" sz="2000" dirty="0">
              <a:latin typeface="Franklin Gothic Demi" panose="020B0703020102020204" pitchFamily="34" charset="0"/>
            </a:endParaRPr>
          </a:p>
        </p:txBody>
      </p:sp>
      <p:pic>
        <p:nvPicPr>
          <p:cNvPr id="5" name="Picture 4">
            <a:extLst>
              <a:ext uri="{FF2B5EF4-FFF2-40B4-BE49-F238E27FC236}">
                <a16:creationId xmlns:a16="http://schemas.microsoft.com/office/drawing/2014/main" id="{EBD80D6E-9EDB-6378-C797-55F95BA9605D}"/>
              </a:ext>
            </a:extLst>
          </p:cNvPr>
          <p:cNvPicPr>
            <a:picLocks noChangeAspect="1"/>
          </p:cNvPicPr>
          <p:nvPr/>
        </p:nvPicPr>
        <p:blipFill rotWithShape="1">
          <a:blip r:embed="rId3">
            <a:extLst>
              <a:ext uri="{28A0092B-C50C-407E-A947-70E740481C1C}">
                <a14:useLocalDpi xmlns:a14="http://schemas.microsoft.com/office/drawing/2010/main" val="0"/>
              </a:ext>
            </a:extLst>
          </a:blip>
          <a:srcRect r="29201"/>
          <a:stretch/>
        </p:blipFill>
        <p:spPr>
          <a:xfrm>
            <a:off x="444252" y="1495373"/>
            <a:ext cx="3547645" cy="2962688"/>
          </a:xfrm>
          <a:prstGeom prst="rect">
            <a:avLst/>
          </a:prstGeom>
        </p:spPr>
      </p:pic>
      <p:pic>
        <p:nvPicPr>
          <p:cNvPr id="10" name="Picture 9">
            <a:extLst>
              <a:ext uri="{FF2B5EF4-FFF2-40B4-BE49-F238E27FC236}">
                <a16:creationId xmlns:a16="http://schemas.microsoft.com/office/drawing/2014/main" id="{05C408FB-3D2B-C863-3B1F-D24D7CFAF300}"/>
              </a:ext>
            </a:extLst>
          </p:cNvPr>
          <p:cNvPicPr>
            <a:picLocks noChangeAspect="1"/>
          </p:cNvPicPr>
          <p:nvPr/>
        </p:nvPicPr>
        <p:blipFill rotWithShape="1">
          <a:blip r:embed="rId4">
            <a:extLst>
              <a:ext uri="{28A0092B-C50C-407E-A947-70E740481C1C}">
                <a14:useLocalDpi xmlns:a14="http://schemas.microsoft.com/office/drawing/2010/main" val="0"/>
              </a:ext>
            </a:extLst>
          </a:blip>
          <a:srcRect r="34852"/>
          <a:stretch/>
        </p:blipFill>
        <p:spPr>
          <a:xfrm>
            <a:off x="4148719" y="1806675"/>
            <a:ext cx="3171396" cy="2591162"/>
          </a:xfrm>
          <a:prstGeom prst="rect">
            <a:avLst/>
          </a:prstGeom>
        </p:spPr>
      </p:pic>
      <p:pic>
        <p:nvPicPr>
          <p:cNvPr id="12" name="Picture 11">
            <a:extLst>
              <a:ext uri="{FF2B5EF4-FFF2-40B4-BE49-F238E27FC236}">
                <a16:creationId xmlns:a16="http://schemas.microsoft.com/office/drawing/2014/main" id="{646F2AC0-7958-8095-9DD6-89E58BF2ABB2}"/>
              </a:ext>
            </a:extLst>
          </p:cNvPr>
          <p:cNvPicPr>
            <a:picLocks noChangeAspect="1"/>
          </p:cNvPicPr>
          <p:nvPr/>
        </p:nvPicPr>
        <p:blipFill rotWithShape="1">
          <a:blip r:embed="rId5">
            <a:extLst>
              <a:ext uri="{28A0092B-C50C-407E-A947-70E740481C1C}">
                <a14:useLocalDpi xmlns:a14="http://schemas.microsoft.com/office/drawing/2010/main" val="0"/>
              </a:ext>
            </a:extLst>
          </a:blip>
          <a:srcRect r="42370"/>
          <a:stretch/>
        </p:blipFill>
        <p:spPr>
          <a:xfrm>
            <a:off x="7476937" y="1806675"/>
            <a:ext cx="2821893" cy="1362265"/>
          </a:xfrm>
          <a:prstGeom prst="rect">
            <a:avLst/>
          </a:prstGeom>
        </p:spPr>
      </p:pic>
    </p:spTree>
    <p:extLst>
      <p:ext uri="{BB962C8B-B14F-4D97-AF65-F5344CB8AC3E}">
        <p14:creationId xmlns:p14="http://schemas.microsoft.com/office/powerpoint/2010/main" val="97136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12142840" cy="707886"/>
          </a:xfrm>
          <a:prstGeom prst="rect">
            <a:avLst/>
          </a:prstGeom>
          <a:noFill/>
        </p:spPr>
        <p:txBody>
          <a:bodyPr wrap="square" rtlCol="0">
            <a:spAutoFit/>
          </a:bodyPr>
          <a:lstStyle/>
          <a:p>
            <a:r>
              <a:rPr lang="en-US" sz="2000" dirty="0">
                <a:latin typeface="Franklin Gothic Demi" panose="020B0703020102020204" pitchFamily="34" charset="0"/>
              </a:rPr>
              <a:t># 11. Which vendor has the highest total sales amount? (Top 10 from each category that is Product Category, </a:t>
            </a:r>
            <a:r>
              <a:rPr lang="en-US" sz="2000" dirty="0" err="1">
                <a:latin typeface="Franklin Gothic Demi" panose="020B0703020102020204" pitchFamily="34" charset="0"/>
              </a:rPr>
              <a:t>Netsale_line</a:t>
            </a:r>
            <a:r>
              <a:rPr lang="en-US" sz="2000" dirty="0">
                <a:latin typeface="Franklin Gothic Demi" panose="020B0703020102020204" pitchFamily="34" charset="0"/>
              </a:rPr>
              <a:t> Category, </a:t>
            </a:r>
            <a:r>
              <a:rPr lang="en-US" sz="2000" dirty="0" err="1">
                <a:latin typeface="Franklin Gothic Demi" panose="020B0703020102020204" pitchFamily="34" charset="0"/>
              </a:rPr>
              <a:t>Wholesale_line</a:t>
            </a:r>
            <a:r>
              <a:rPr lang="en-US" sz="2000" dirty="0">
                <a:latin typeface="Franklin Gothic Demi" panose="020B0703020102020204" pitchFamily="34" charset="0"/>
              </a:rPr>
              <a:t> Category)</a:t>
            </a:r>
            <a:endParaRPr lang="en-IN" sz="2000" dirty="0">
              <a:latin typeface="Franklin Gothic Demi" panose="020B0703020102020204" pitchFamily="34" charset="0"/>
            </a:endParaRPr>
          </a:p>
        </p:txBody>
      </p:sp>
      <p:pic>
        <p:nvPicPr>
          <p:cNvPr id="3" name="Picture 2">
            <a:extLst>
              <a:ext uri="{FF2B5EF4-FFF2-40B4-BE49-F238E27FC236}">
                <a16:creationId xmlns:a16="http://schemas.microsoft.com/office/drawing/2014/main" id="{01E9DAD8-6E73-B15A-9407-91BE1BAC6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24" y="1472930"/>
            <a:ext cx="3658105" cy="1956070"/>
          </a:xfrm>
          <a:prstGeom prst="rect">
            <a:avLst/>
          </a:prstGeom>
        </p:spPr>
      </p:pic>
      <p:sp>
        <p:nvSpPr>
          <p:cNvPr id="4" name="TextBox 3">
            <a:extLst>
              <a:ext uri="{FF2B5EF4-FFF2-40B4-BE49-F238E27FC236}">
                <a16:creationId xmlns:a16="http://schemas.microsoft.com/office/drawing/2014/main" id="{DB22670C-52A5-844D-6B55-2BED12836E7D}"/>
              </a:ext>
            </a:extLst>
          </p:cNvPr>
          <p:cNvSpPr txBox="1"/>
          <p:nvPr/>
        </p:nvSpPr>
        <p:spPr>
          <a:xfrm>
            <a:off x="550224" y="1120877"/>
            <a:ext cx="3658105" cy="369332"/>
          </a:xfrm>
          <a:prstGeom prst="rect">
            <a:avLst/>
          </a:prstGeom>
          <a:noFill/>
        </p:spPr>
        <p:txBody>
          <a:bodyPr wrap="square" rtlCol="0">
            <a:spAutoFit/>
          </a:bodyPr>
          <a:lstStyle/>
          <a:p>
            <a:pPr algn="ctr"/>
            <a:r>
              <a:rPr lang="en-IN" b="1" dirty="0"/>
              <a:t>Product Category </a:t>
            </a:r>
          </a:p>
        </p:txBody>
      </p:sp>
      <p:pic>
        <p:nvPicPr>
          <p:cNvPr id="7" name="Picture 6">
            <a:extLst>
              <a:ext uri="{FF2B5EF4-FFF2-40B4-BE49-F238E27FC236}">
                <a16:creationId xmlns:a16="http://schemas.microsoft.com/office/drawing/2014/main" id="{8D806527-ACD1-95B9-CCFF-731C94872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653" y="1490210"/>
            <a:ext cx="3370664" cy="1954472"/>
          </a:xfrm>
          <a:prstGeom prst="rect">
            <a:avLst/>
          </a:prstGeom>
        </p:spPr>
      </p:pic>
      <p:sp>
        <p:nvSpPr>
          <p:cNvPr id="8" name="TextBox 7">
            <a:extLst>
              <a:ext uri="{FF2B5EF4-FFF2-40B4-BE49-F238E27FC236}">
                <a16:creationId xmlns:a16="http://schemas.microsoft.com/office/drawing/2014/main" id="{EA61BF1D-FBA6-C99F-33D7-636A4FECE954}"/>
              </a:ext>
            </a:extLst>
          </p:cNvPr>
          <p:cNvSpPr txBox="1"/>
          <p:nvPr/>
        </p:nvSpPr>
        <p:spPr>
          <a:xfrm>
            <a:off x="4406653" y="1103598"/>
            <a:ext cx="3370664" cy="369332"/>
          </a:xfrm>
          <a:prstGeom prst="rect">
            <a:avLst/>
          </a:prstGeom>
          <a:noFill/>
        </p:spPr>
        <p:txBody>
          <a:bodyPr wrap="square" rtlCol="0">
            <a:spAutoFit/>
          </a:bodyPr>
          <a:lstStyle/>
          <a:p>
            <a:pPr algn="ctr"/>
            <a:r>
              <a:rPr lang="en-IN" b="1" dirty="0"/>
              <a:t>Netsale_line Category </a:t>
            </a:r>
          </a:p>
        </p:txBody>
      </p:sp>
      <p:pic>
        <p:nvPicPr>
          <p:cNvPr id="13" name="Picture 12">
            <a:extLst>
              <a:ext uri="{FF2B5EF4-FFF2-40B4-BE49-F238E27FC236}">
                <a16:creationId xmlns:a16="http://schemas.microsoft.com/office/drawing/2014/main" id="{E20A0ED8-6C66-1131-2254-E24BEDFB3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570" y="1472930"/>
            <a:ext cx="3785571" cy="1954472"/>
          </a:xfrm>
          <a:prstGeom prst="rect">
            <a:avLst/>
          </a:prstGeom>
        </p:spPr>
      </p:pic>
      <p:sp>
        <p:nvSpPr>
          <p:cNvPr id="14" name="TextBox 13">
            <a:extLst>
              <a:ext uri="{FF2B5EF4-FFF2-40B4-BE49-F238E27FC236}">
                <a16:creationId xmlns:a16="http://schemas.microsoft.com/office/drawing/2014/main" id="{84EF688B-3869-AA7F-BAC8-47EEE197212A}"/>
              </a:ext>
            </a:extLst>
          </p:cNvPr>
          <p:cNvSpPr txBox="1"/>
          <p:nvPr/>
        </p:nvSpPr>
        <p:spPr>
          <a:xfrm>
            <a:off x="7881243" y="1103598"/>
            <a:ext cx="3785570" cy="369332"/>
          </a:xfrm>
          <a:prstGeom prst="rect">
            <a:avLst/>
          </a:prstGeom>
          <a:noFill/>
        </p:spPr>
        <p:txBody>
          <a:bodyPr wrap="square" rtlCol="0">
            <a:spAutoFit/>
          </a:bodyPr>
          <a:lstStyle/>
          <a:p>
            <a:pPr algn="ctr"/>
            <a:r>
              <a:rPr lang="en-IN" b="1" dirty="0"/>
              <a:t>Wholesale_line Category </a:t>
            </a:r>
          </a:p>
        </p:txBody>
      </p:sp>
      <p:sp>
        <p:nvSpPr>
          <p:cNvPr id="16" name="TextBox 15">
            <a:extLst>
              <a:ext uri="{FF2B5EF4-FFF2-40B4-BE49-F238E27FC236}">
                <a16:creationId xmlns:a16="http://schemas.microsoft.com/office/drawing/2014/main" id="{8A94C170-62B0-9971-3DB1-CABFA0951F2C}"/>
              </a:ext>
            </a:extLst>
          </p:cNvPr>
          <p:cNvSpPr txBox="1"/>
          <p:nvPr/>
        </p:nvSpPr>
        <p:spPr>
          <a:xfrm>
            <a:off x="206475" y="3984037"/>
            <a:ext cx="11798711" cy="400110"/>
          </a:xfrm>
          <a:prstGeom prst="rect">
            <a:avLst/>
          </a:prstGeom>
          <a:noFill/>
        </p:spPr>
        <p:txBody>
          <a:bodyPr wrap="square" rtlCol="0">
            <a:spAutoFit/>
          </a:bodyPr>
          <a:lstStyle>
            <a:defPPr>
              <a:defRPr lang="en-US"/>
            </a:defPPr>
            <a:lvl1pPr>
              <a:defRPr sz="2000">
                <a:latin typeface="Franklin Gothic Demi" panose="020B0703020102020204" pitchFamily="34" charset="0"/>
              </a:defRPr>
            </a:lvl1pPr>
          </a:lstStyle>
          <a:p>
            <a:r>
              <a:rPr lang="en-IN" dirty="0"/>
              <a:t># Q12. What is the average price of products for each embellishment type?</a:t>
            </a:r>
          </a:p>
        </p:txBody>
      </p:sp>
      <p:pic>
        <p:nvPicPr>
          <p:cNvPr id="18" name="Picture 17">
            <a:extLst>
              <a:ext uri="{FF2B5EF4-FFF2-40B4-BE49-F238E27FC236}">
                <a16:creationId xmlns:a16="http://schemas.microsoft.com/office/drawing/2014/main" id="{4FD0D7C9-2BAD-D661-AFF3-85EBC47023AF}"/>
              </a:ext>
            </a:extLst>
          </p:cNvPr>
          <p:cNvPicPr>
            <a:picLocks noChangeAspect="1"/>
          </p:cNvPicPr>
          <p:nvPr/>
        </p:nvPicPr>
        <p:blipFill rotWithShape="1">
          <a:blip r:embed="rId6">
            <a:extLst>
              <a:ext uri="{28A0092B-C50C-407E-A947-70E740481C1C}">
                <a14:useLocalDpi xmlns:a14="http://schemas.microsoft.com/office/drawing/2010/main" val="0"/>
              </a:ext>
            </a:extLst>
          </a:blip>
          <a:srcRect l="-1308" t="-39695" r="17" b="41920"/>
          <a:stretch/>
        </p:blipFill>
        <p:spPr>
          <a:xfrm>
            <a:off x="550224" y="3461962"/>
            <a:ext cx="5748453" cy="2717469"/>
          </a:xfrm>
          <a:prstGeom prst="rect">
            <a:avLst/>
          </a:prstGeom>
        </p:spPr>
      </p:pic>
      <p:pic>
        <p:nvPicPr>
          <p:cNvPr id="19" name="Picture 18">
            <a:extLst>
              <a:ext uri="{FF2B5EF4-FFF2-40B4-BE49-F238E27FC236}">
                <a16:creationId xmlns:a16="http://schemas.microsoft.com/office/drawing/2014/main" id="{6F0B8D94-21EF-86F0-32DC-EEAFE6C6DE26}"/>
              </a:ext>
            </a:extLst>
          </p:cNvPr>
          <p:cNvPicPr>
            <a:picLocks noChangeAspect="1"/>
          </p:cNvPicPr>
          <p:nvPr/>
        </p:nvPicPr>
        <p:blipFill rotWithShape="1">
          <a:blip r:embed="rId6">
            <a:extLst>
              <a:ext uri="{28A0092B-C50C-407E-A947-70E740481C1C}">
                <a14:useLocalDpi xmlns:a14="http://schemas.microsoft.com/office/drawing/2010/main" val="0"/>
              </a:ext>
            </a:extLst>
          </a:blip>
          <a:srcRect t="58622" r="23083"/>
          <a:stretch/>
        </p:blipFill>
        <p:spPr>
          <a:xfrm>
            <a:off x="6462541" y="4699735"/>
            <a:ext cx="4672578" cy="1158276"/>
          </a:xfrm>
          <a:prstGeom prst="rect">
            <a:avLst/>
          </a:prstGeom>
        </p:spPr>
      </p:pic>
    </p:spTree>
    <p:extLst>
      <p:ext uri="{BB962C8B-B14F-4D97-AF65-F5344CB8AC3E}">
        <p14:creationId xmlns:p14="http://schemas.microsoft.com/office/powerpoint/2010/main" val="2894289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12142840" cy="400110"/>
          </a:xfrm>
          <a:prstGeom prst="rect">
            <a:avLst/>
          </a:prstGeom>
          <a:noFill/>
        </p:spPr>
        <p:txBody>
          <a:bodyPr wrap="square" rtlCol="0">
            <a:spAutoFit/>
          </a:bodyPr>
          <a:lstStyle/>
          <a:p>
            <a:r>
              <a:rPr lang="en-US" sz="2000" dirty="0">
                <a:latin typeface="Franklin Gothic Demi" panose="020B0703020102020204" pitchFamily="34" charset="0"/>
              </a:rPr>
              <a:t># Q 13. What is the total revenue generated from sales in a specific season?</a:t>
            </a:r>
            <a:endParaRPr lang="en-IN" sz="2000" dirty="0">
              <a:latin typeface="Franklin Gothic Demi" panose="020B0703020102020204" pitchFamily="34" charset="0"/>
            </a:endParaRPr>
          </a:p>
        </p:txBody>
      </p:sp>
      <p:grpSp>
        <p:nvGrpSpPr>
          <p:cNvPr id="23" name="Group 22">
            <a:extLst>
              <a:ext uri="{FF2B5EF4-FFF2-40B4-BE49-F238E27FC236}">
                <a16:creationId xmlns:a16="http://schemas.microsoft.com/office/drawing/2014/main" id="{D50D9D45-E37B-2D9C-4C71-D287C804DBC1}"/>
              </a:ext>
            </a:extLst>
          </p:cNvPr>
          <p:cNvGrpSpPr/>
          <p:nvPr/>
        </p:nvGrpSpPr>
        <p:grpSpPr>
          <a:xfrm>
            <a:off x="507440" y="776748"/>
            <a:ext cx="11265194" cy="2730911"/>
            <a:chOff x="507440" y="1120877"/>
            <a:chExt cx="11265194" cy="2730911"/>
          </a:xfrm>
        </p:grpSpPr>
        <p:pic>
          <p:nvPicPr>
            <p:cNvPr id="5" name="Picture 4">
              <a:extLst>
                <a:ext uri="{FF2B5EF4-FFF2-40B4-BE49-F238E27FC236}">
                  <a16:creationId xmlns:a16="http://schemas.microsoft.com/office/drawing/2014/main" id="{4FDD9CD4-C996-D5C3-F6B8-F98C9C399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40" y="1536221"/>
              <a:ext cx="3140102" cy="2315567"/>
            </a:xfrm>
            <a:prstGeom prst="rect">
              <a:avLst/>
            </a:prstGeom>
          </p:spPr>
        </p:pic>
        <p:pic>
          <p:nvPicPr>
            <p:cNvPr id="10" name="Picture 9">
              <a:extLst>
                <a:ext uri="{FF2B5EF4-FFF2-40B4-BE49-F238E27FC236}">
                  <a16:creationId xmlns:a16="http://schemas.microsoft.com/office/drawing/2014/main" id="{7B829170-3DA7-E1D2-04F5-640327030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0323" y="1536221"/>
              <a:ext cx="3609766" cy="2315567"/>
            </a:xfrm>
            <a:prstGeom prst="rect">
              <a:avLst/>
            </a:prstGeom>
          </p:spPr>
        </p:pic>
        <p:sp>
          <p:nvSpPr>
            <p:cNvPr id="15" name="TextBox 14">
              <a:extLst>
                <a:ext uri="{FF2B5EF4-FFF2-40B4-BE49-F238E27FC236}">
                  <a16:creationId xmlns:a16="http://schemas.microsoft.com/office/drawing/2014/main" id="{9262107D-1F1A-6CDD-0D76-8B61D8536315}"/>
                </a:ext>
              </a:extLst>
            </p:cNvPr>
            <p:cNvSpPr txBox="1"/>
            <p:nvPr/>
          </p:nvSpPr>
          <p:spPr>
            <a:xfrm>
              <a:off x="550225" y="1120877"/>
              <a:ext cx="3097318" cy="369332"/>
            </a:xfrm>
            <a:prstGeom prst="rect">
              <a:avLst/>
            </a:prstGeom>
            <a:noFill/>
          </p:spPr>
          <p:txBody>
            <a:bodyPr wrap="square" rtlCol="0">
              <a:spAutoFit/>
            </a:bodyPr>
            <a:lstStyle/>
            <a:p>
              <a:pPr algn="ctr"/>
              <a:r>
                <a:rPr lang="en-IN" b="1" dirty="0"/>
                <a:t>Product Category </a:t>
              </a:r>
            </a:p>
          </p:txBody>
        </p:sp>
        <p:sp>
          <p:nvSpPr>
            <p:cNvPr id="17" name="TextBox 16">
              <a:extLst>
                <a:ext uri="{FF2B5EF4-FFF2-40B4-BE49-F238E27FC236}">
                  <a16:creationId xmlns:a16="http://schemas.microsoft.com/office/drawing/2014/main" id="{5D32B0D7-76EE-79EF-35D2-CC77F32EC86C}"/>
                </a:ext>
              </a:extLst>
            </p:cNvPr>
            <p:cNvSpPr txBox="1"/>
            <p:nvPr/>
          </p:nvSpPr>
          <p:spPr>
            <a:xfrm>
              <a:off x="4100322" y="1120877"/>
              <a:ext cx="3609765" cy="369332"/>
            </a:xfrm>
            <a:prstGeom prst="rect">
              <a:avLst/>
            </a:prstGeom>
            <a:noFill/>
          </p:spPr>
          <p:txBody>
            <a:bodyPr wrap="square" rtlCol="0">
              <a:spAutoFit/>
            </a:bodyPr>
            <a:lstStyle/>
            <a:p>
              <a:pPr algn="ctr"/>
              <a:r>
                <a:rPr lang="en-IN" b="1" dirty="0"/>
                <a:t>Netsale_line Category </a:t>
              </a:r>
            </a:p>
          </p:txBody>
        </p:sp>
        <p:sp>
          <p:nvSpPr>
            <p:cNvPr id="20" name="TextBox 19">
              <a:extLst>
                <a:ext uri="{FF2B5EF4-FFF2-40B4-BE49-F238E27FC236}">
                  <a16:creationId xmlns:a16="http://schemas.microsoft.com/office/drawing/2014/main" id="{64AEE956-5FA3-4DF4-8596-063BD0CB4105}"/>
                </a:ext>
              </a:extLst>
            </p:cNvPr>
            <p:cNvSpPr txBox="1"/>
            <p:nvPr/>
          </p:nvSpPr>
          <p:spPr>
            <a:xfrm>
              <a:off x="8162865" y="1175812"/>
              <a:ext cx="3609765" cy="369332"/>
            </a:xfrm>
            <a:prstGeom prst="rect">
              <a:avLst/>
            </a:prstGeom>
            <a:noFill/>
          </p:spPr>
          <p:txBody>
            <a:bodyPr wrap="square" rtlCol="0">
              <a:spAutoFit/>
            </a:bodyPr>
            <a:lstStyle/>
            <a:p>
              <a:pPr algn="ctr"/>
              <a:r>
                <a:rPr lang="en-IN" b="1" dirty="0"/>
                <a:t>Wholesale_line Category </a:t>
              </a:r>
            </a:p>
          </p:txBody>
        </p:sp>
        <p:pic>
          <p:nvPicPr>
            <p:cNvPr id="22" name="Picture 21">
              <a:extLst>
                <a:ext uri="{FF2B5EF4-FFF2-40B4-BE49-F238E27FC236}">
                  <a16:creationId xmlns:a16="http://schemas.microsoft.com/office/drawing/2014/main" id="{3A511F65-333C-EE51-CA42-D57403D4A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870" y="1594306"/>
              <a:ext cx="3609764" cy="1144946"/>
            </a:xfrm>
            <a:prstGeom prst="rect">
              <a:avLst/>
            </a:prstGeom>
          </p:spPr>
        </p:pic>
      </p:grpSp>
      <p:sp>
        <p:nvSpPr>
          <p:cNvPr id="24" name="TextBox 23">
            <a:extLst>
              <a:ext uri="{FF2B5EF4-FFF2-40B4-BE49-F238E27FC236}">
                <a16:creationId xmlns:a16="http://schemas.microsoft.com/office/drawing/2014/main" id="{7CC10B9A-4A62-6BC3-3BD8-C06214F1654D}"/>
              </a:ext>
            </a:extLst>
          </p:cNvPr>
          <p:cNvSpPr txBox="1"/>
          <p:nvPr/>
        </p:nvSpPr>
        <p:spPr>
          <a:xfrm>
            <a:off x="206476" y="3957067"/>
            <a:ext cx="12142840" cy="400110"/>
          </a:xfrm>
          <a:prstGeom prst="rect">
            <a:avLst/>
          </a:prstGeom>
          <a:noFill/>
        </p:spPr>
        <p:txBody>
          <a:bodyPr wrap="square" rtlCol="0">
            <a:spAutoFit/>
          </a:bodyPr>
          <a:lstStyle/>
          <a:p>
            <a:r>
              <a:rPr lang="en-US" sz="2000" dirty="0">
                <a:latin typeface="Franklin Gothic Demi" panose="020B0703020102020204" pitchFamily="34" charset="0"/>
              </a:rPr>
              <a:t># Q 14. How many products have been sold in each category?</a:t>
            </a:r>
            <a:endParaRPr lang="en-IN" sz="2000" dirty="0">
              <a:latin typeface="Franklin Gothic Demi" panose="020B0703020102020204" pitchFamily="34" charset="0"/>
            </a:endParaRPr>
          </a:p>
        </p:txBody>
      </p:sp>
      <p:pic>
        <p:nvPicPr>
          <p:cNvPr id="26" name="Picture 25">
            <a:extLst>
              <a:ext uri="{FF2B5EF4-FFF2-40B4-BE49-F238E27FC236}">
                <a16:creationId xmlns:a16="http://schemas.microsoft.com/office/drawing/2014/main" id="{EAEFC94B-CDB0-2581-0A4D-E5D4D8D52673}"/>
              </a:ext>
            </a:extLst>
          </p:cNvPr>
          <p:cNvPicPr>
            <a:picLocks noChangeAspect="1"/>
          </p:cNvPicPr>
          <p:nvPr/>
        </p:nvPicPr>
        <p:blipFill rotWithShape="1">
          <a:blip r:embed="rId6">
            <a:extLst>
              <a:ext uri="{28A0092B-C50C-407E-A947-70E740481C1C}">
                <a14:useLocalDpi xmlns:a14="http://schemas.microsoft.com/office/drawing/2010/main" val="0"/>
              </a:ext>
            </a:extLst>
          </a:blip>
          <a:srcRect b="57796"/>
          <a:stretch/>
        </p:blipFill>
        <p:spPr>
          <a:xfrm>
            <a:off x="507440" y="4357799"/>
            <a:ext cx="3267531" cy="2118821"/>
          </a:xfrm>
          <a:prstGeom prst="rect">
            <a:avLst/>
          </a:prstGeom>
        </p:spPr>
      </p:pic>
      <p:pic>
        <p:nvPicPr>
          <p:cNvPr id="27" name="Picture 26">
            <a:extLst>
              <a:ext uri="{FF2B5EF4-FFF2-40B4-BE49-F238E27FC236}">
                <a16:creationId xmlns:a16="http://schemas.microsoft.com/office/drawing/2014/main" id="{815923C0-AA9D-CD28-D08D-F6A464F70C72}"/>
              </a:ext>
            </a:extLst>
          </p:cNvPr>
          <p:cNvPicPr>
            <a:picLocks noChangeAspect="1"/>
          </p:cNvPicPr>
          <p:nvPr/>
        </p:nvPicPr>
        <p:blipFill rotWithShape="1">
          <a:blip r:embed="rId6">
            <a:extLst>
              <a:ext uri="{28A0092B-C50C-407E-A947-70E740481C1C}">
                <a14:useLocalDpi xmlns:a14="http://schemas.microsoft.com/office/drawing/2010/main" val="0"/>
              </a:ext>
            </a:extLst>
          </a:blip>
          <a:srcRect t="42204" b="20322"/>
          <a:stretch/>
        </p:blipFill>
        <p:spPr>
          <a:xfrm>
            <a:off x="3908786" y="4666977"/>
            <a:ext cx="3267531" cy="1881307"/>
          </a:xfrm>
          <a:prstGeom prst="rect">
            <a:avLst/>
          </a:prstGeom>
        </p:spPr>
      </p:pic>
      <p:pic>
        <p:nvPicPr>
          <p:cNvPr id="28" name="Picture 27">
            <a:extLst>
              <a:ext uri="{FF2B5EF4-FFF2-40B4-BE49-F238E27FC236}">
                <a16:creationId xmlns:a16="http://schemas.microsoft.com/office/drawing/2014/main" id="{A4E86601-9A44-50BC-DAC8-16160399B57F}"/>
              </a:ext>
            </a:extLst>
          </p:cNvPr>
          <p:cNvPicPr>
            <a:picLocks noChangeAspect="1"/>
          </p:cNvPicPr>
          <p:nvPr/>
        </p:nvPicPr>
        <p:blipFill rotWithShape="1">
          <a:blip r:embed="rId6">
            <a:extLst>
              <a:ext uri="{28A0092B-C50C-407E-A947-70E740481C1C}">
                <a14:useLocalDpi xmlns:a14="http://schemas.microsoft.com/office/drawing/2010/main" val="0"/>
              </a:ext>
            </a:extLst>
          </a:blip>
          <a:srcRect t="79886"/>
          <a:stretch/>
        </p:blipFill>
        <p:spPr>
          <a:xfrm>
            <a:off x="7459462" y="4666977"/>
            <a:ext cx="3267531" cy="1009818"/>
          </a:xfrm>
          <a:prstGeom prst="rect">
            <a:avLst/>
          </a:prstGeom>
        </p:spPr>
      </p:pic>
    </p:spTree>
    <p:extLst>
      <p:ext uri="{BB962C8B-B14F-4D97-AF65-F5344CB8AC3E}">
        <p14:creationId xmlns:p14="http://schemas.microsoft.com/office/powerpoint/2010/main" val="309584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358876" y="3902179"/>
            <a:ext cx="12142840" cy="400110"/>
          </a:xfrm>
          <a:prstGeom prst="rect">
            <a:avLst/>
          </a:prstGeom>
          <a:noFill/>
        </p:spPr>
        <p:txBody>
          <a:bodyPr wrap="square" rtlCol="0">
            <a:spAutoFit/>
          </a:bodyPr>
          <a:lstStyle/>
          <a:p>
            <a:r>
              <a:rPr lang="en-US" sz="2000" dirty="0">
                <a:latin typeface="Franklin Gothic Demi" panose="020B0703020102020204" pitchFamily="34" charset="0"/>
              </a:rPr>
              <a:t># Q 16. What is the most common fit type for each category?</a:t>
            </a:r>
            <a:endParaRPr lang="en-IN" sz="2000" dirty="0">
              <a:latin typeface="Franklin Gothic Demi" panose="020B0703020102020204" pitchFamily="34" charset="0"/>
            </a:endParaRPr>
          </a:p>
        </p:txBody>
      </p:sp>
      <p:sp>
        <p:nvSpPr>
          <p:cNvPr id="2" name="TextBox 1">
            <a:extLst>
              <a:ext uri="{FF2B5EF4-FFF2-40B4-BE49-F238E27FC236}">
                <a16:creationId xmlns:a16="http://schemas.microsoft.com/office/drawing/2014/main" id="{6E33D172-F870-D214-F0E7-1A72FE083372}"/>
              </a:ext>
            </a:extLst>
          </p:cNvPr>
          <p:cNvSpPr txBox="1"/>
          <p:nvPr/>
        </p:nvSpPr>
        <p:spPr>
          <a:xfrm>
            <a:off x="540774" y="796413"/>
            <a:ext cx="8259097" cy="646331"/>
          </a:xfrm>
          <a:prstGeom prst="rect">
            <a:avLst/>
          </a:prstGeom>
          <a:noFill/>
        </p:spPr>
        <p:txBody>
          <a:bodyPr wrap="square" rtlCol="0">
            <a:spAutoFit/>
          </a:bodyPr>
          <a:lstStyle/>
          <a:p>
            <a:r>
              <a:rPr lang="en-IN" dirty="0"/>
              <a:t>There are total 457 different average prices for each city, some of the average prices which are highest in some cities are,</a:t>
            </a:r>
          </a:p>
        </p:txBody>
      </p:sp>
      <p:graphicFrame>
        <p:nvGraphicFramePr>
          <p:cNvPr id="7" name="Chart 6">
            <a:extLst>
              <a:ext uri="{FF2B5EF4-FFF2-40B4-BE49-F238E27FC236}">
                <a16:creationId xmlns:a16="http://schemas.microsoft.com/office/drawing/2014/main" id="{9AEC52FC-B91E-B86A-F415-DD8CD4FD510E}"/>
              </a:ext>
            </a:extLst>
          </p:cNvPr>
          <p:cNvGraphicFramePr/>
          <p:nvPr>
            <p:extLst>
              <p:ext uri="{D42A27DB-BD31-4B8C-83A1-F6EECF244321}">
                <p14:modId xmlns:p14="http://schemas.microsoft.com/office/powerpoint/2010/main" val="2489455093"/>
              </p:ext>
            </p:extLst>
          </p:nvPr>
        </p:nvGraphicFramePr>
        <p:xfrm>
          <a:off x="783301" y="1467540"/>
          <a:ext cx="10818764" cy="215073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15 What is the average total price of sales in each city?</a:t>
            </a:r>
            <a:endParaRPr lang="en-IN" sz="2000" dirty="0">
              <a:latin typeface="Franklin Gothic Demi" panose="020B0703020102020204" pitchFamily="34" charset="0"/>
            </a:endParaRPr>
          </a:p>
        </p:txBody>
      </p:sp>
      <p:pic>
        <p:nvPicPr>
          <p:cNvPr id="12" name="Picture 11">
            <a:extLst>
              <a:ext uri="{FF2B5EF4-FFF2-40B4-BE49-F238E27FC236}">
                <a16:creationId xmlns:a16="http://schemas.microsoft.com/office/drawing/2014/main" id="{9DE2AC35-3484-EE06-A686-999FFFA6AD95}"/>
              </a:ext>
            </a:extLst>
          </p:cNvPr>
          <p:cNvPicPr>
            <a:picLocks noChangeAspect="1"/>
          </p:cNvPicPr>
          <p:nvPr/>
        </p:nvPicPr>
        <p:blipFill rotWithShape="1">
          <a:blip r:embed="rId4">
            <a:extLst>
              <a:ext uri="{28A0092B-C50C-407E-A947-70E740481C1C}">
                <a14:useLocalDpi xmlns:a14="http://schemas.microsoft.com/office/drawing/2010/main" val="0"/>
              </a:ext>
            </a:extLst>
          </a:blip>
          <a:srcRect b="46290"/>
          <a:stretch/>
        </p:blipFill>
        <p:spPr>
          <a:xfrm>
            <a:off x="540773" y="4466983"/>
            <a:ext cx="3531031" cy="2169791"/>
          </a:xfrm>
          <a:prstGeom prst="rect">
            <a:avLst/>
          </a:prstGeom>
        </p:spPr>
      </p:pic>
      <p:pic>
        <p:nvPicPr>
          <p:cNvPr id="13" name="Picture 12">
            <a:extLst>
              <a:ext uri="{FF2B5EF4-FFF2-40B4-BE49-F238E27FC236}">
                <a16:creationId xmlns:a16="http://schemas.microsoft.com/office/drawing/2014/main" id="{22C301A5-018E-FBDC-47FE-231D8E3EEA21}"/>
              </a:ext>
            </a:extLst>
          </p:cNvPr>
          <p:cNvPicPr>
            <a:picLocks noChangeAspect="1"/>
          </p:cNvPicPr>
          <p:nvPr/>
        </p:nvPicPr>
        <p:blipFill rotWithShape="1">
          <a:blip r:embed="rId4">
            <a:extLst>
              <a:ext uri="{28A0092B-C50C-407E-A947-70E740481C1C}">
                <a14:useLocalDpi xmlns:a14="http://schemas.microsoft.com/office/drawing/2010/main" val="0"/>
              </a:ext>
            </a:extLst>
          </a:blip>
          <a:srcRect t="52316" b="-1"/>
          <a:stretch/>
        </p:blipFill>
        <p:spPr>
          <a:xfrm>
            <a:off x="4233385" y="4852237"/>
            <a:ext cx="3271028" cy="1784537"/>
          </a:xfrm>
          <a:prstGeom prst="rect">
            <a:avLst/>
          </a:prstGeom>
        </p:spPr>
      </p:pic>
    </p:spTree>
    <p:extLst>
      <p:ext uri="{BB962C8B-B14F-4D97-AF65-F5344CB8AC3E}">
        <p14:creationId xmlns:p14="http://schemas.microsoft.com/office/powerpoint/2010/main" val="71075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Q.17 Which product has the highest total sales quantity?</a:t>
            </a:r>
            <a:endParaRPr lang="en-IN" sz="2000" dirty="0">
              <a:latin typeface="Franklin Gothic Demi" panose="020B0703020102020204" pitchFamily="34" charset="0"/>
            </a:endParaRPr>
          </a:p>
        </p:txBody>
      </p:sp>
      <p:pic>
        <p:nvPicPr>
          <p:cNvPr id="4" name="Picture 3">
            <a:extLst>
              <a:ext uri="{FF2B5EF4-FFF2-40B4-BE49-F238E27FC236}">
                <a16:creationId xmlns:a16="http://schemas.microsoft.com/office/drawing/2014/main" id="{A5DDFAA6-01F2-610A-E9A0-295549152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878" y="1266071"/>
            <a:ext cx="3703256" cy="1026645"/>
          </a:xfrm>
          <a:prstGeom prst="rect">
            <a:avLst/>
          </a:prstGeom>
        </p:spPr>
      </p:pic>
      <p:graphicFrame>
        <p:nvGraphicFramePr>
          <p:cNvPr id="5" name="Chart 4">
            <a:extLst>
              <a:ext uri="{FF2B5EF4-FFF2-40B4-BE49-F238E27FC236}">
                <a16:creationId xmlns:a16="http://schemas.microsoft.com/office/drawing/2014/main" id="{6E4ECE41-558F-EABA-7509-5DF37CAEED69}"/>
              </a:ext>
            </a:extLst>
          </p:cNvPr>
          <p:cNvGraphicFramePr/>
          <p:nvPr>
            <p:extLst>
              <p:ext uri="{D42A27DB-BD31-4B8C-83A1-F6EECF244321}">
                <p14:modId xmlns:p14="http://schemas.microsoft.com/office/powerpoint/2010/main" val="1668837545"/>
              </p:ext>
            </p:extLst>
          </p:nvPr>
        </p:nvGraphicFramePr>
        <p:xfrm>
          <a:off x="1271866" y="935826"/>
          <a:ext cx="5309420" cy="242173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47D49A92-9F59-3968-EC97-0165EDBFE973}"/>
              </a:ext>
            </a:extLst>
          </p:cNvPr>
          <p:cNvSpPr txBox="1"/>
          <p:nvPr/>
        </p:nvSpPr>
        <p:spPr>
          <a:xfrm>
            <a:off x="358876" y="3928605"/>
            <a:ext cx="12142840" cy="400110"/>
          </a:xfrm>
          <a:prstGeom prst="rect">
            <a:avLst/>
          </a:prstGeom>
          <a:noFill/>
        </p:spPr>
        <p:txBody>
          <a:bodyPr wrap="square" rtlCol="0">
            <a:spAutoFit/>
          </a:bodyPr>
          <a:lstStyle/>
          <a:p>
            <a:r>
              <a:rPr lang="en-US" sz="2000" dirty="0">
                <a:latin typeface="Franklin Gothic Demi" panose="020B0703020102020204" pitchFamily="34" charset="0"/>
              </a:rPr>
              <a:t># Q 18. What is the total revenue generated from wholesale orders?</a:t>
            </a:r>
            <a:endParaRPr lang="en-IN" sz="2000" dirty="0">
              <a:latin typeface="Franklin Gothic Demi" panose="020B0703020102020204" pitchFamily="34" charset="0"/>
            </a:endParaRPr>
          </a:p>
        </p:txBody>
      </p:sp>
      <p:pic>
        <p:nvPicPr>
          <p:cNvPr id="11" name="Picture 10">
            <a:extLst>
              <a:ext uri="{FF2B5EF4-FFF2-40B4-BE49-F238E27FC236}">
                <a16:creationId xmlns:a16="http://schemas.microsoft.com/office/drawing/2014/main" id="{FA5B8837-2174-07F4-D118-7DBCABF32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866" y="4448130"/>
            <a:ext cx="4896533" cy="647790"/>
          </a:xfrm>
          <a:prstGeom prst="rect">
            <a:avLst/>
          </a:prstGeom>
        </p:spPr>
      </p:pic>
    </p:spTree>
    <p:extLst>
      <p:ext uri="{BB962C8B-B14F-4D97-AF65-F5344CB8AC3E}">
        <p14:creationId xmlns:p14="http://schemas.microsoft.com/office/powerpoint/2010/main" val="3357966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19. What is the average price of products for each vendor?</a:t>
            </a:r>
            <a:endParaRPr lang="en-IN" sz="2000" dirty="0">
              <a:latin typeface="Franklin Gothic Demi" panose="020B0703020102020204" pitchFamily="34" charset="0"/>
            </a:endParaRPr>
          </a:p>
        </p:txBody>
      </p:sp>
      <p:sp>
        <p:nvSpPr>
          <p:cNvPr id="2" name="TextBox 1">
            <a:extLst>
              <a:ext uri="{FF2B5EF4-FFF2-40B4-BE49-F238E27FC236}">
                <a16:creationId xmlns:a16="http://schemas.microsoft.com/office/drawing/2014/main" id="{401F65C4-F921-737C-49BE-A2BED45EBC8D}"/>
              </a:ext>
            </a:extLst>
          </p:cNvPr>
          <p:cNvSpPr txBox="1"/>
          <p:nvPr/>
        </p:nvSpPr>
        <p:spPr>
          <a:xfrm>
            <a:off x="717755" y="875073"/>
            <a:ext cx="8298426" cy="646331"/>
          </a:xfrm>
          <a:prstGeom prst="rect">
            <a:avLst/>
          </a:prstGeom>
          <a:noFill/>
        </p:spPr>
        <p:txBody>
          <a:bodyPr wrap="square" rtlCol="0">
            <a:spAutoFit/>
          </a:bodyPr>
          <a:lstStyle/>
          <a:p>
            <a:r>
              <a:rPr lang="en-IN" dirty="0"/>
              <a:t>There are 98 different vendors who’s average price is different but the 20 vendors with highest average price are as follows,</a:t>
            </a:r>
          </a:p>
        </p:txBody>
      </p:sp>
      <p:pic>
        <p:nvPicPr>
          <p:cNvPr id="10" name="Picture 9">
            <a:extLst>
              <a:ext uri="{FF2B5EF4-FFF2-40B4-BE49-F238E27FC236}">
                <a16:creationId xmlns:a16="http://schemas.microsoft.com/office/drawing/2014/main" id="{5B70A1AB-CAEC-D06D-062C-460DDEF31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534" y="1611736"/>
            <a:ext cx="4482932" cy="5062770"/>
          </a:xfrm>
          <a:prstGeom prst="rect">
            <a:avLst/>
          </a:prstGeom>
        </p:spPr>
      </p:pic>
    </p:spTree>
    <p:extLst>
      <p:ext uri="{BB962C8B-B14F-4D97-AF65-F5344CB8AC3E}">
        <p14:creationId xmlns:p14="http://schemas.microsoft.com/office/powerpoint/2010/main" val="613243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20. How many unique customers have made purchases in a specific city?</a:t>
            </a:r>
            <a:endParaRPr lang="en-IN" sz="2000" dirty="0">
              <a:latin typeface="Franklin Gothic Demi" panose="020B0703020102020204" pitchFamily="34" charset="0"/>
            </a:endParaRPr>
          </a:p>
        </p:txBody>
      </p:sp>
      <p:pic>
        <p:nvPicPr>
          <p:cNvPr id="4" name="Picture 3">
            <a:extLst>
              <a:ext uri="{FF2B5EF4-FFF2-40B4-BE49-F238E27FC236}">
                <a16:creationId xmlns:a16="http://schemas.microsoft.com/office/drawing/2014/main" id="{C4C6A193-3A7F-4BED-6AC9-B171E3363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96" y="1026648"/>
            <a:ext cx="3239220" cy="4804704"/>
          </a:xfrm>
          <a:prstGeom prst="rect">
            <a:avLst/>
          </a:prstGeom>
        </p:spPr>
      </p:pic>
      <p:pic>
        <p:nvPicPr>
          <p:cNvPr id="6" name="Picture 5">
            <a:extLst>
              <a:ext uri="{FF2B5EF4-FFF2-40B4-BE49-F238E27FC236}">
                <a16:creationId xmlns:a16="http://schemas.microsoft.com/office/drawing/2014/main" id="{E9510A11-857E-5BB3-E1B0-7E46B6315060}"/>
              </a:ext>
            </a:extLst>
          </p:cNvPr>
          <p:cNvPicPr>
            <a:picLocks noChangeAspect="1"/>
          </p:cNvPicPr>
          <p:nvPr/>
        </p:nvPicPr>
        <p:blipFill rotWithShape="1">
          <a:blip r:embed="rId4">
            <a:extLst>
              <a:ext uri="{28A0092B-C50C-407E-A947-70E740481C1C}">
                <a14:useLocalDpi xmlns:a14="http://schemas.microsoft.com/office/drawing/2010/main" val="0"/>
              </a:ext>
            </a:extLst>
          </a:blip>
          <a:srcRect t="4860"/>
          <a:stretch/>
        </p:blipFill>
        <p:spPr>
          <a:xfrm>
            <a:off x="4304237" y="1319497"/>
            <a:ext cx="3156106" cy="4511855"/>
          </a:xfrm>
          <a:prstGeom prst="rect">
            <a:avLst/>
          </a:prstGeom>
        </p:spPr>
      </p:pic>
      <p:pic>
        <p:nvPicPr>
          <p:cNvPr id="9" name="Picture 8">
            <a:extLst>
              <a:ext uri="{FF2B5EF4-FFF2-40B4-BE49-F238E27FC236}">
                <a16:creationId xmlns:a16="http://schemas.microsoft.com/office/drawing/2014/main" id="{49235DFF-2B22-C24B-C2D9-B8F622088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764" y="1319497"/>
            <a:ext cx="2888391" cy="2068608"/>
          </a:xfrm>
          <a:prstGeom prst="rect">
            <a:avLst/>
          </a:prstGeom>
        </p:spPr>
      </p:pic>
    </p:spTree>
    <p:extLst>
      <p:ext uri="{BB962C8B-B14F-4D97-AF65-F5344CB8AC3E}">
        <p14:creationId xmlns:p14="http://schemas.microsoft.com/office/powerpoint/2010/main" val="129020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21. Can you identify any patterns in sales based on the time of year?</a:t>
            </a:r>
            <a:endParaRPr lang="en-IN" sz="2000" dirty="0">
              <a:latin typeface="Franklin Gothic Demi" panose="020B0703020102020204" pitchFamily="34" charset="0"/>
            </a:endParaRPr>
          </a:p>
        </p:txBody>
      </p:sp>
      <p:graphicFrame>
        <p:nvGraphicFramePr>
          <p:cNvPr id="10" name="Chart 9">
            <a:extLst>
              <a:ext uri="{FF2B5EF4-FFF2-40B4-BE49-F238E27FC236}">
                <a16:creationId xmlns:a16="http://schemas.microsoft.com/office/drawing/2014/main" id="{3F3BF0BF-777E-4D9F-575A-019AFC5846CD}"/>
              </a:ext>
            </a:extLst>
          </p:cNvPr>
          <p:cNvGraphicFramePr/>
          <p:nvPr>
            <p:extLst>
              <p:ext uri="{D42A27DB-BD31-4B8C-83A1-F6EECF244321}">
                <p14:modId xmlns:p14="http://schemas.microsoft.com/office/powerpoint/2010/main" val="2023875952"/>
              </p:ext>
            </p:extLst>
          </p:nvPr>
        </p:nvGraphicFramePr>
        <p:xfrm>
          <a:off x="786581" y="684000"/>
          <a:ext cx="10810361" cy="215752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DCF81F13-E67F-9B8C-DCC1-381E77C70947}"/>
              </a:ext>
            </a:extLst>
          </p:cNvPr>
          <p:cNvSpPr txBox="1"/>
          <p:nvPr/>
        </p:nvSpPr>
        <p:spPr>
          <a:xfrm>
            <a:off x="865239" y="2865951"/>
            <a:ext cx="11012129" cy="369332"/>
          </a:xfrm>
          <a:prstGeom prst="rect">
            <a:avLst/>
          </a:prstGeom>
          <a:noFill/>
        </p:spPr>
        <p:txBody>
          <a:bodyPr wrap="square" rtlCol="0">
            <a:spAutoFit/>
          </a:bodyPr>
          <a:lstStyle/>
          <a:p>
            <a:r>
              <a:rPr lang="en-IN" dirty="0"/>
              <a:t>Sales in September, October &amp; November is highest then other months.</a:t>
            </a:r>
          </a:p>
        </p:txBody>
      </p:sp>
      <p:sp>
        <p:nvSpPr>
          <p:cNvPr id="12" name="TextBox 11">
            <a:extLst>
              <a:ext uri="{FF2B5EF4-FFF2-40B4-BE49-F238E27FC236}">
                <a16:creationId xmlns:a16="http://schemas.microsoft.com/office/drawing/2014/main" id="{AC37590F-BCAA-C472-2BA5-047487425286}"/>
              </a:ext>
            </a:extLst>
          </p:cNvPr>
          <p:cNvSpPr txBox="1"/>
          <p:nvPr/>
        </p:nvSpPr>
        <p:spPr>
          <a:xfrm>
            <a:off x="358876" y="3338368"/>
            <a:ext cx="12142840" cy="400110"/>
          </a:xfrm>
          <a:prstGeom prst="rect">
            <a:avLst/>
          </a:prstGeom>
          <a:noFill/>
        </p:spPr>
        <p:txBody>
          <a:bodyPr wrap="square" rtlCol="0">
            <a:spAutoFit/>
          </a:bodyPr>
          <a:lstStyle/>
          <a:p>
            <a:r>
              <a:rPr lang="en-US" sz="2000" dirty="0">
                <a:latin typeface="Franklin Gothic Demi" panose="020B0703020102020204" pitchFamily="34" charset="0"/>
              </a:rPr>
              <a:t># Q 22. Are there any significant geographical trends in sales?</a:t>
            </a:r>
            <a:endParaRPr lang="en-IN" sz="2000" dirty="0">
              <a:latin typeface="Franklin Gothic Demi" panose="020B0703020102020204" pitchFamily="34" charset="0"/>
            </a:endParaRPr>
          </a:p>
        </p:txBody>
      </p:sp>
      <p:pic>
        <p:nvPicPr>
          <p:cNvPr id="16" name="Picture 15">
            <a:extLst>
              <a:ext uri="{FF2B5EF4-FFF2-40B4-BE49-F238E27FC236}">
                <a16:creationId xmlns:a16="http://schemas.microsoft.com/office/drawing/2014/main" id="{0C8FC086-25C7-E7FA-9416-456E9F034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76" y="3833584"/>
            <a:ext cx="3087329" cy="3006439"/>
          </a:xfrm>
          <a:prstGeom prst="rect">
            <a:avLst/>
          </a:prstGeom>
        </p:spPr>
      </p:pic>
      <p:pic>
        <p:nvPicPr>
          <p:cNvPr id="18" name="Picture 17">
            <a:extLst>
              <a:ext uri="{FF2B5EF4-FFF2-40B4-BE49-F238E27FC236}">
                <a16:creationId xmlns:a16="http://schemas.microsoft.com/office/drawing/2014/main" id="{0CF4594A-3D31-7265-28CD-1AA8B8687D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634" y="3851561"/>
            <a:ext cx="2967407" cy="2939145"/>
          </a:xfrm>
          <a:prstGeom prst="rect">
            <a:avLst/>
          </a:prstGeom>
        </p:spPr>
      </p:pic>
      <p:pic>
        <p:nvPicPr>
          <p:cNvPr id="20" name="Picture 19">
            <a:extLst>
              <a:ext uri="{FF2B5EF4-FFF2-40B4-BE49-F238E27FC236}">
                <a16:creationId xmlns:a16="http://schemas.microsoft.com/office/drawing/2014/main" id="{742C7A1A-E52E-7100-8C76-5F37DDF55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6470" y="3893292"/>
            <a:ext cx="2896602" cy="2932629"/>
          </a:xfrm>
          <a:prstGeom prst="rect">
            <a:avLst/>
          </a:prstGeom>
        </p:spPr>
      </p:pic>
      <p:pic>
        <p:nvPicPr>
          <p:cNvPr id="22" name="Picture 21">
            <a:extLst>
              <a:ext uri="{FF2B5EF4-FFF2-40B4-BE49-F238E27FC236}">
                <a16:creationId xmlns:a16="http://schemas.microsoft.com/office/drawing/2014/main" id="{BE7289A2-E296-685B-0FA9-96C6B50421C9}"/>
              </a:ext>
            </a:extLst>
          </p:cNvPr>
          <p:cNvPicPr>
            <a:picLocks noChangeAspect="1"/>
          </p:cNvPicPr>
          <p:nvPr/>
        </p:nvPicPr>
        <p:blipFill rotWithShape="1">
          <a:blip r:embed="rId7">
            <a:extLst>
              <a:ext uri="{28A0092B-C50C-407E-A947-70E740481C1C}">
                <a14:useLocalDpi xmlns:a14="http://schemas.microsoft.com/office/drawing/2010/main" val="0"/>
              </a:ext>
            </a:extLst>
          </a:blip>
          <a:srcRect r="8726"/>
          <a:stretch/>
        </p:blipFill>
        <p:spPr>
          <a:xfrm>
            <a:off x="9584501" y="3899227"/>
            <a:ext cx="2428451" cy="902475"/>
          </a:xfrm>
          <a:prstGeom prst="rect">
            <a:avLst/>
          </a:prstGeom>
        </p:spPr>
      </p:pic>
    </p:spTree>
    <p:extLst>
      <p:ext uri="{BB962C8B-B14F-4D97-AF65-F5344CB8AC3E}">
        <p14:creationId xmlns:p14="http://schemas.microsoft.com/office/powerpoint/2010/main" val="347406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0EA309D-7A1E-4B5D-3433-8839222F0FE2}"/>
              </a:ext>
            </a:extLst>
          </p:cNvPr>
          <p:cNvGrpSpPr/>
          <p:nvPr/>
        </p:nvGrpSpPr>
        <p:grpSpPr>
          <a:xfrm>
            <a:off x="4655573" y="0"/>
            <a:ext cx="5999515" cy="646331"/>
            <a:chOff x="3033250" y="0"/>
            <a:chExt cx="5999515" cy="646331"/>
          </a:xfrm>
        </p:grpSpPr>
        <p:sp>
          <p:nvSpPr>
            <p:cNvPr id="4" name="Rectangle: Rounded Corners 3">
              <a:extLst>
                <a:ext uri="{FF2B5EF4-FFF2-40B4-BE49-F238E27FC236}">
                  <a16:creationId xmlns:a16="http://schemas.microsoft.com/office/drawing/2014/main" id="{C0E8468F-F45E-7A00-D9FE-4687A83A6522}"/>
                </a:ext>
              </a:extLst>
            </p:cNvPr>
            <p:cNvSpPr/>
            <p:nvPr/>
          </p:nvSpPr>
          <p:spPr>
            <a:xfrm>
              <a:off x="3033250" y="0"/>
              <a:ext cx="3426543" cy="646331"/>
            </a:xfrm>
            <a:prstGeom prst="roundRect">
              <a:avLst/>
            </a:prstGeom>
            <a:solidFill>
              <a:srgbClr val="7F7F7F"/>
            </a:solidFill>
            <a:effectLst>
              <a:outerShdw blurRad="50800" dist="50800" dir="5400000" algn="ctr" rotWithShape="0">
                <a:schemeClr val="tx1">
                  <a:lumMod val="65000"/>
                  <a:lumOff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D009892F-CAA0-186A-1536-75F215E01799}"/>
                </a:ext>
              </a:extLst>
            </p:cNvPr>
            <p:cNvSpPr txBox="1"/>
            <p:nvPr/>
          </p:nvSpPr>
          <p:spPr>
            <a:xfrm>
              <a:off x="3129737" y="0"/>
              <a:ext cx="5903028" cy="646331"/>
            </a:xfrm>
            <a:prstGeom prst="rect">
              <a:avLst/>
            </a:prstGeom>
            <a:noFill/>
          </p:spPr>
          <p:txBody>
            <a:bodyPr wrap="square" rtlCol="0">
              <a:spAutoFit/>
            </a:bodyPr>
            <a:lstStyle/>
            <a:p>
              <a:r>
                <a:rPr lang="en-IN" sz="3600" dirty="0">
                  <a:latin typeface="Franklin Gothic Demi" panose="020B0703020102020204" pitchFamily="34" charset="0"/>
                </a:rPr>
                <a:t>Table Contents</a:t>
              </a:r>
            </a:p>
          </p:txBody>
        </p:sp>
      </p:grpSp>
      <p:sp>
        <p:nvSpPr>
          <p:cNvPr id="7" name="TextBox 6">
            <a:extLst>
              <a:ext uri="{FF2B5EF4-FFF2-40B4-BE49-F238E27FC236}">
                <a16:creationId xmlns:a16="http://schemas.microsoft.com/office/drawing/2014/main" id="{8047529C-02DA-CA1B-7D3A-E56744461E6B}"/>
              </a:ext>
            </a:extLst>
          </p:cNvPr>
          <p:cNvSpPr txBox="1"/>
          <p:nvPr/>
        </p:nvSpPr>
        <p:spPr>
          <a:xfrm>
            <a:off x="609600" y="1347018"/>
            <a:ext cx="10972800" cy="3046988"/>
          </a:xfrm>
          <a:prstGeom prst="rect">
            <a:avLst/>
          </a:prstGeom>
          <a:noFill/>
        </p:spPr>
        <p:txBody>
          <a:bodyPr wrap="square" rtlCol="0">
            <a:spAutoFit/>
          </a:bodyPr>
          <a:lstStyle/>
          <a:p>
            <a:pPr marL="342900" indent="-342900">
              <a:buAutoNum type="arabicPeriod"/>
            </a:pPr>
            <a:r>
              <a:rPr lang="en-IN" sz="2400" dirty="0"/>
              <a:t>Entity Relationship Diagram.</a:t>
            </a:r>
          </a:p>
          <a:p>
            <a:pPr marL="342900" indent="-342900">
              <a:buAutoNum type="arabicPeriod"/>
            </a:pPr>
            <a:endParaRPr lang="en-IN" sz="2400" dirty="0"/>
          </a:p>
          <a:p>
            <a:pPr marL="342900" indent="-342900">
              <a:buAutoNum type="arabicPeriod"/>
            </a:pPr>
            <a:r>
              <a:rPr lang="en-IN" sz="2400" dirty="0"/>
              <a:t>Data Cleaning &amp; Transformation.</a:t>
            </a:r>
          </a:p>
          <a:p>
            <a:pPr marL="342900" indent="-342900">
              <a:buAutoNum type="arabicPeriod"/>
            </a:pPr>
            <a:endParaRPr lang="en-IN" sz="2400" dirty="0"/>
          </a:p>
          <a:p>
            <a:pPr marL="342900" indent="-342900">
              <a:buAutoNum type="arabicPeriod"/>
            </a:pPr>
            <a:r>
              <a:rPr lang="en-IN" sz="2400" u="sng" dirty="0"/>
              <a:t>Solving Questions Generated by ChatGPT - </a:t>
            </a:r>
          </a:p>
          <a:p>
            <a:pPr marL="800100" lvl="1" indent="-342900">
              <a:buFont typeface="Arial" panose="020B0604020202020204" pitchFamily="34" charset="0"/>
              <a:buChar char="•"/>
            </a:pPr>
            <a:r>
              <a:rPr lang="en-IN" sz="2400" dirty="0"/>
              <a:t>10 Easy Level Questions.</a:t>
            </a:r>
          </a:p>
          <a:p>
            <a:pPr marL="800100" lvl="1" indent="-342900">
              <a:buFont typeface="Arial" panose="020B0604020202020204" pitchFamily="34" charset="0"/>
              <a:buChar char="•"/>
            </a:pPr>
            <a:r>
              <a:rPr lang="en-IN" sz="2400" dirty="0"/>
              <a:t>10 Medium Level Questions.</a:t>
            </a:r>
          </a:p>
          <a:p>
            <a:pPr marL="800100" lvl="1" indent="-342900">
              <a:buFont typeface="Arial" panose="020B0604020202020204" pitchFamily="34" charset="0"/>
              <a:buChar char="•"/>
            </a:pPr>
            <a:r>
              <a:rPr lang="en-IN" sz="2400" dirty="0"/>
              <a:t>8 Hard Level Questions.</a:t>
            </a:r>
          </a:p>
        </p:txBody>
      </p:sp>
    </p:spTree>
    <p:extLst>
      <p:ext uri="{BB962C8B-B14F-4D97-AF65-F5344CB8AC3E}">
        <p14:creationId xmlns:p14="http://schemas.microsoft.com/office/powerpoint/2010/main" val="981439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23. Can you identify any outliers in the sales data?</a:t>
            </a:r>
            <a:endParaRPr lang="en-IN" sz="2000" dirty="0">
              <a:latin typeface="Franklin Gothic Demi" panose="020B0703020102020204" pitchFamily="34" charset="0"/>
            </a:endParaRPr>
          </a:p>
        </p:txBody>
      </p:sp>
      <p:sp>
        <p:nvSpPr>
          <p:cNvPr id="3" name="TextBox 2">
            <a:extLst>
              <a:ext uri="{FF2B5EF4-FFF2-40B4-BE49-F238E27FC236}">
                <a16:creationId xmlns:a16="http://schemas.microsoft.com/office/drawing/2014/main" id="{6F502CF8-83DA-D2D9-6262-C5E423333E1C}"/>
              </a:ext>
            </a:extLst>
          </p:cNvPr>
          <p:cNvSpPr txBox="1"/>
          <p:nvPr/>
        </p:nvSpPr>
        <p:spPr>
          <a:xfrm>
            <a:off x="648929" y="894735"/>
            <a:ext cx="11287432" cy="1477328"/>
          </a:xfrm>
          <a:prstGeom prst="rect">
            <a:avLst/>
          </a:prstGeom>
          <a:noFill/>
        </p:spPr>
        <p:txBody>
          <a:bodyPr wrap="square" rtlCol="0">
            <a:spAutoFit/>
          </a:bodyPr>
          <a:lstStyle/>
          <a:p>
            <a:r>
              <a:rPr lang="en-IN" dirty="0"/>
              <a:t>We can find outliers using Z-score method. </a:t>
            </a:r>
          </a:p>
          <a:p>
            <a:r>
              <a:rPr lang="en-IN" dirty="0"/>
              <a:t>The Formula for Z-Score method is :- </a:t>
            </a:r>
            <a:r>
              <a:rPr lang="en-IN" b="1" dirty="0"/>
              <a:t>(value-mean)/standard deviation. </a:t>
            </a:r>
          </a:p>
          <a:p>
            <a:r>
              <a:rPr lang="en-IN" dirty="0"/>
              <a:t>The threshold limit for z-score is between -3 &amp; 3. If the z-score is less than -3 or more than 3 then it is an outlier and the z-score between -3 &amp; 3 is not an outlier.</a:t>
            </a:r>
          </a:p>
          <a:p>
            <a:r>
              <a:rPr lang="en-IN" dirty="0"/>
              <a:t>There </a:t>
            </a:r>
            <a:r>
              <a:rPr lang="en-IN" b="1" dirty="0"/>
              <a:t>are 459 values </a:t>
            </a:r>
            <a:r>
              <a:rPr lang="en-IN" dirty="0"/>
              <a:t>which falls </a:t>
            </a:r>
            <a:r>
              <a:rPr lang="en-IN" b="1" dirty="0"/>
              <a:t>above 3</a:t>
            </a:r>
            <a:r>
              <a:rPr lang="en-IN" dirty="0"/>
              <a:t> and </a:t>
            </a:r>
            <a:r>
              <a:rPr lang="en-IN" b="1" dirty="0"/>
              <a:t>below -3</a:t>
            </a:r>
            <a:r>
              <a:rPr lang="en-IN" dirty="0"/>
              <a:t>.</a:t>
            </a:r>
          </a:p>
        </p:txBody>
      </p:sp>
      <p:sp>
        <p:nvSpPr>
          <p:cNvPr id="4" name="TextBox 3">
            <a:extLst>
              <a:ext uri="{FF2B5EF4-FFF2-40B4-BE49-F238E27FC236}">
                <a16:creationId xmlns:a16="http://schemas.microsoft.com/office/drawing/2014/main" id="{81147083-3A81-A250-285D-13A0DE2E4AE3}"/>
              </a:ext>
            </a:extLst>
          </p:cNvPr>
          <p:cNvSpPr txBox="1"/>
          <p:nvPr/>
        </p:nvSpPr>
        <p:spPr>
          <a:xfrm>
            <a:off x="358876" y="2750979"/>
            <a:ext cx="12142840" cy="707886"/>
          </a:xfrm>
          <a:prstGeom prst="rect">
            <a:avLst/>
          </a:prstGeom>
          <a:noFill/>
        </p:spPr>
        <p:txBody>
          <a:bodyPr wrap="square" rtlCol="0">
            <a:spAutoFit/>
          </a:bodyPr>
          <a:lstStyle/>
          <a:p>
            <a:r>
              <a:rPr lang="en-US" sz="2000" dirty="0">
                <a:latin typeface="Franklin Gothic Demi" panose="020B0703020102020204" pitchFamily="34" charset="0"/>
              </a:rPr>
              <a:t># Q 24. Is there a relationship between product attributes (e.g., fabric, embellishment type) and sales performance?</a:t>
            </a:r>
            <a:endParaRPr lang="en-IN" sz="2000" dirty="0">
              <a:latin typeface="Franklin Gothic Demi" panose="020B0703020102020204" pitchFamily="34" charset="0"/>
            </a:endParaRPr>
          </a:p>
        </p:txBody>
      </p:sp>
      <p:pic>
        <p:nvPicPr>
          <p:cNvPr id="7" name="Picture 6">
            <a:extLst>
              <a:ext uri="{FF2B5EF4-FFF2-40B4-BE49-F238E27FC236}">
                <a16:creationId xmlns:a16="http://schemas.microsoft.com/office/drawing/2014/main" id="{BFC7F9F7-0654-AE69-37BE-CD0C14890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795" y="3338285"/>
            <a:ext cx="7356566" cy="3352738"/>
          </a:xfrm>
          <a:prstGeom prst="rect">
            <a:avLst/>
          </a:prstGeom>
        </p:spPr>
      </p:pic>
      <p:sp>
        <p:nvSpPr>
          <p:cNvPr id="9" name="TextBox 8">
            <a:extLst>
              <a:ext uri="{FF2B5EF4-FFF2-40B4-BE49-F238E27FC236}">
                <a16:creationId xmlns:a16="http://schemas.microsoft.com/office/drawing/2014/main" id="{40C1B312-8440-FCAF-4420-FB8989FC3915}"/>
              </a:ext>
            </a:extLst>
          </p:cNvPr>
          <p:cNvSpPr txBox="1"/>
          <p:nvPr/>
        </p:nvSpPr>
        <p:spPr>
          <a:xfrm>
            <a:off x="471947" y="3985165"/>
            <a:ext cx="3991897" cy="1200329"/>
          </a:xfrm>
          <a:prstGeom prst="rect">
            <a:avLst/>
          </a:prstGeom>
          <a:noFill/>
        </p:spPr>
        <p:txBody>
          <a:bodyPr wrap="square" rtlCol="0">
            <a:spAutoFit/>
          </a:bodyPr>
          <a:lstStyle/>
          <a:p>
            <a:r>
              <a:rPr lang="en-IN" dirty="0"/>
              <a:t>There are 148 different Embellishment type which were sold, but top 15 most sold fabric with other embellishment types are :- </a:t>
            </a:r>
          </a:p>
        </p:txBody>
      </p:sp>
    </p:spTree>
    <p:extLst>
      <p:ext uri="{BB962C8B-B14F-4D97-AF65-F5344CB8AC3E}">
        <p14:creationId xmlns:p14="http://schemas.microsoft.com/office/powerpoint/2010/main" val="258261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C7BF5-AE26-508E-FE50-B1C85578AAAE}"/>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25. Can you identify any seasonality effects in sales data?</a:t>
            </a:r>
            <a:endParaRPr lang="en-IN" sz="2000" dirty="0">
              <a:latin typeface="Franklin Gothic Demi" panose="020B0703020102020204" pitchFamily="34" charset="0"/>
            </a:endParaRPr>
          </a:p>
        </p:txBody>
      </p:sp>
      <p:graphicFrame>
        <p:nvGraphicFramePr>
          <p:cNvPr id="2" name="Chart 1">
            <a:extLst>
              <a:ext uri="{FF2B5EF4-FFF2-40B4-BE49-F238E27FC236}">
                <a16:creationId xmlns:a16="http://schemas.microsoft.com/office/drawing/2014/main" id="{E3881240-9E8F-BFE8-7BA3-78239375D8D2}"/>
              </a:ext>
            </a:extLst>
          </p:cNvPr>
          <p:cNvGraphicFramePr/>
          <p:nvPr>
            <p:extLst>
              <p:ext uri="{D42A27DB-BD31-4B8C-83A1-F6EECF244321}">
                <p14:modId xmlns:p14="http://schemas.microsoft.com/office/powerpoint/2010/main" val="2322561835"/>
              </p:ext>
            </p:extLst>
          </p:nvPr>
        </p:nvGraphicFramePr>
        <p:xfrm>
          <a:off x="221227" y="746960"/>
          <a:ext cx="5727290" cy="18343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94810A56-AF2C-56D8-1045-DC345A738228}"/>
              </a:ext>
            </a:extLst>
          </p:cNvPr>
          <p:cNvGraphicFramePr/>
          <p:nvPr>
            <p:extLst>
              <p:ext uri="{D42A27DB-BD31-4B8C-83A1-F6EECF244321}">
                <p14:modId xmlns:p14="http://schemas.microsoft.com/office/powerpoint/2010/main" val="1014434905"/>
              </p:ext>
            </p:extLst>
          </p:nvPr>
        </p:nvGraphicFramePr>
        <p:xfrm>
          <a:off x="6096000" y="746960"/>
          <a:ext cx="5874773" cy="17324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26092C0D-1D74-8D1F-505B-DF3F45039EA5}"/>
              </a:ext>
            </a:extLst>
          </p:cNvPr>
          <p:cNvGraphicFramePr/>
          <p:nvPr>
            <p:extLst>
              <p:ext uri="{D42A27DB-BD31-4B8C-83A1-F6EECF244321}">
                <p14:modId xmlns:p14="http://schemas.microsoft.com/office/powerpoint/2010/main" val="1354445825"/>
              </p:ext>
            </p:extLst>
          </p:nvPr>
        </p:nvGraphicFramePr>
        <p:xfrm>
          <a:off x="221227" y="2883962"/>
          <a:ext cx="5727290" cy="17324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FAC5798E-C73F-1785-2664-307C687A7D21}"/>
              </a:ext>
            </a:extLst>
          </p:cNvPr>
          <p:cNvGraphicFramePr/>
          <p:nvPr>
            <p:extLst>
              <p:ext uri="{D42A27DB-BD31-4B8C-83A1-F6EECF244321}">
                <p14:modId xmlns:p14="http://schemas.microsoft.com/office/powerpoint/2010/main" val="3911975295"/>
              </p:ext>
            </p:extLst>
          </p:nvPr>
        </p:nvGraphicFramePr>
        <p:xfrm>
          <a:off x="6096000" y="2833036"/>
          <a:ext cx="5874773" cy="173245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BFBDC196-543A-1A1B-10BA-B3637C79E4EE}"/>
              </a:ext>
            </a:extLst>
          </p:cNvPr>
          <p:cNvGraphicFramePr/>
          <p:nvPr>
            <p:extLst>
              <p:ext uri="{D42A27DB-BD31-4B8C-83A1-F6EECF244321}">
                <p14:modId xmlns:p14="http://schemas.microsoft.com/office/powerpoint/2010/main" val="2522032604"/>
              </p:ext>
            </p:extLst>
          </p:nvPr>
        </p:nvGraphicFramePr>
        <p:xfrm>
          <a:off x="221227" y="4919112"/>
          <a:ext cx="5727290" cy="17324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04231134-3836-DD11-6F36-EFA1BCE16AFF}"/>
              </a:ext>
            </a:extLst>
          </p:cNvPr>
          <p:cNvGraphicFramePr/>
          <p:nvPr>
            <p:extLst>
              <p:ext uri="{D42A27DB-BD31-4B8C-83A1-F6EECF244321}">
                <p14:modId xmlns:p14="http://schemas.microsoft.com/office/powerpoint/2010/main" val="2110151666"/>
              </p:ext>
            </p:extLst>
          </p:nvPr>
        </p:nvGraphicFramePr>
        <p:xfrm>
          <a:off x="6095999" y="4919112"/>
          <a:ext cx="5874773" cy="173245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78659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3881240-9E8F-BFE8-7BA3-78239375D8D2}"/>
              </a:ext>
            </a:extLst>
          </p:cNvPr>
          <p:cNvGraphicFramePr/>
          <p:nvPr>
            <p:extLst>
              <p:ext uri="{D42A27DB-BD31-4B8C-83A1-F6EECF244321}">
                <p14:modId xmlns:p14="http://schemas.microsoft.com/office/powerpoint/2010/main" val="1649232411"/>
              </p:ext>
            </p:extLst>
          </p:nvPr>
        </p:nvGraphicFramePr>
        <p:xfrm>
          <a:off x="113068" y="2366765"/>
          <a:ext cx="5845270" cy="19490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94810A56-AF2C-56D8-1045-DC345A738228}"/>
              </a:ext>
            </a:extLst>
          </p:cNvPr>
          <p:cNvGraphicFramePr/>
          <p:nvPr>
            <p:extLst>
              <p:ext uri="{D42A27DB-BD31-4B8C-83A1-F6EECF244321}">
                <p14:modId xmlns:p14="http://schemas.microsoft.com/office/powerpoint/2010/main" val="2993825764"/>
              </p:ext>
            </p:extLst>
          </p:nvPr>
        </p:nvGraphicFramePr>
        <p:xfrm>
          <a:off x="6096000" y="2366765"/>
          <a:ext cx="5874773" cy="19490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26092C0D-1D74-8D1F-505B-DF3F45039EA5}"/>
              </a:ext>
            </a:extLst>
          </p:cNvPr>
          <p:cNvGraphicFramePr/>
          <p:nvPr>
            <p:extLst>
              <p:ext uri="{D42A27DB-BD31-4B8C-83A1-F6EECF244321}">
                <p14:modId xmlns:p14="http://schemas.microsoft.com/office/powerpoint/2010/main" val="2076779243"/>
              </p:ext>
            </p:extLst>
          </p:nvPr>
        </p:nvGraphicFramePr>
        <p:xfrm>
          <a:off x="191724" y="4678232"/>
          <a:ext cx="5766614" cy="18354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FAC5798E-C73F-1785-2664-307C687A7D21}"/>
              </a:ext>
            </a:extLst>
          </p:cNvPr>
          <p:cNvGraphicFramePr/>
          <p:nvPr>
            <p:extLst>
              <p:ext uri="{D42A27DB-BD31-4B8C-83A1-F6EECF244321}">
                <p14:modId xmlns:p14="http://schemas.microsoft.com/office/powerpoint/2010/main" val="554519745"/>
              </p:ext>
            </p:extLst>
          </p:nvPr>
        </p:nvGraphicFramePr>
        <p:xfrm>
          <a:off x="6125503" y="4678232"/>
          <a:ext cx="5874773" cy="18354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5743B023-A9A2-2471-DD9B-735C8663CB8B}"/>
              </a:ext>
            </a:extLst>
          </p:cNvPr>
          <p:cNvGraphicFramePr/>
          <p:nvPr>
            <p:extLst>
              <p:ext uri="{D42A27DB-BD31-4B8C-83A1-F6EECF244321}">
                <p14:modId xmlns:p14="http://schemas.microsoft.com/office/powerpoint/2010/main" val="1546519546"/>
              </p:ext>
            </p:extLst>
          </p:nvPr>
        </p:nvGraphicFramePr>
        <p:xfrm>
          <a:off x="113068" y="168855"/>
          <a:ext cx="5874773" cy="18354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A96A0087-48A8-361C-A6B7-2A98DFE2A2F9}"/>
              </a:ext>
            </a:extLst>
          </p:cNvPr>
          <p:cNvGraphicFramePr/>
          <p:nvPr>
            <p:extLst>
              <p:ext uri="{D42A27DB-BD31-4B8C-83A1-F6EECF244321}">
                <p14:modId xmlns:p14="http://schemas.microsoft.com/office/powerpoint/2010/main" val="2600344323"/>
              </p:ext>
            </p:extLst>
          </p:nvPr>
        </p:nvGraphicFramePr>
        <p:xfrm>
          <a:off x="6096000" y="168855"/>
          <a:ext cx="5874773" cy="183548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148467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2EB589-5FBA-8363-7C58-9B490E383195}"/>
              </a:ext>
            </a:extLst>
          </p:cNvPr>
          <p:cNvSpPr txBox="1"/>
          <p:nvPr/>
        </p:nvSpPr>
        <p:spPr>
          <a:xfrm>
            <a:off x="452283" y="639096"/>
            <a:ext cx="11385755" cy="646331"/>
          </a:xfrm>
          <a:prstGeom prst="rect">
            <a:avLst/>
          </a:prstGeom>
          <a:noFill/>
        </p:spPr>
        <p:txBody>
          <a:bodyPr wrap="square" rtlCol="0">
            <a:spAutoFit/>
          </a:bodyPr>
          <a:lstStyle/>
          <a:p>
            <a:r>
              <a:rPr lang="en-IN" dirty="0"/>
              <a:t>In Year wise, Sales data we can clearly see that in all months Basic Non-Seasonal has made the most number of sales. Hence displaying Basic Non-Seasonal sales in Overall Months.</a:t>
            </a:r>
          </a:p>
        </p:txBody>
      </p:sp>
      <p:graphicFrame>
        <p:nvGraphicFramePr>
          <p:cNvPr id="4" name="Chart 3">
            <a:extLst>
              <a:ext uri="{FF2B5EF4-FFF2-40B4-BE49-F238E27FC236}">
                <a16:creationId xmlns:a16="http://schemas.microsoft.com/office/drawing/2014/main" id="{54A49976-A974-44CA-7867-00B4D5AFB972}"/>
              </a:ext>
            </a:extLst>
          </p:cNvPr>
          <p:cNvGraphicFramePr/>
          <p:nvPr>
            <p:extLst>
              <p:ext uri="{D42A27DB-BD31-4B8C-83A1-F6EECF244321}">
                <p14:modId xmlns:p14="http://schemas.microsoft.com/office/powerpoint/2010/main" val="2412591534"/>
              </p:ext>
            </p:extLst>
          </p:nvPr>
        </p:nvGraphicFramePr>
        <p:xfrm>
          <a:off x="879989" y="1399900"/>
          <a:ext cx="10432021" cy="329991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46203583-FE9F-0B6B-0AF7-2F994A6885EF}"/>
              </a:ext>
            </a:extLst>
          </p:cNvPr>
          <p:cNvSpPr txBox="1"/>
          <p:nvPr/>
        </p:nvSpPr>
        <p:spPr>
          <a:xfrm>
            <a:off x="776748" y="5083277"/>
            <a:ext cx="10535262" cy="369332"/>
          </a:xfrm>
          <a:prstGeom prst="rect">
            <a:avLst/>
          </a:prstGeom>
          <a:noFill/>
        </p:spPr>
        <p:txBody>
          <a:bodyPr wrap="square" rtlCol="0">
            <a:spAutoFit/>
          </a:bodyPr>
          <a:lstStyle/>
          <a:p>
            <a:r>
              <a:rPr lang="en-IN" dirty="0"/>
              <a:t>The sales of Basic Non-Seasonal category of products are highest in July, September &amp; November.</a:t>
            </a:r>
          </a:p>
        </p:txBody>
      </p:sp>
    </p:spTree>
    <p:extLst>
      <p:ext uri="{BB962C8B-B14F-4D97-AF65-F5344CB8AC3E}">
        <p14:creationId xmlns:p14="http://schemas.microsoft.com/office/powerpoint/2010/main" val="52439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0FEA2-B6A0-342C-B674-F14982F876DB}"/>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26. What is the average number of products purchased per wholesale order?</a:t>
            </a:r>
            <a:endParaRPr lang="en-IN" sz="2000" dirty="0">
              <a:latin typeface="Franklin Gothic Demi" panose="020B0703020102020204" pitchFamily="34" charset="0"/>
            </a:endParaRPr>
          </a:p>
        </p:txBody>
      </p:sp>
      <p:pic>
        <p:nvPicPr>
          <p:cNvPr id="6" name="Picture 5">
            <a:extLst>
              <a:ext uri="{FF2B5EF4-FFF2-40B4-BE49-F238E27FC236}">
                <a16:creationId xmlns:a16="http://schemas.microsoft.com/office/drawing/2014/main" id="{D229B0FE-4EF4-39C6-7ACB-5428276F8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45" y="928578"/>
            <a:ext cx="2019582" cy="590632"/>
          </a:xfrm>
          <a:prstGeom prst="rect">
            <a:avLst/>
          </a:prstGeom>
        </p:spPr>
      </p:pic>
      <p:sp>
        <p:nvSpPr>
          <p:cNvPr id="8" name="TextBox 7">
            <a:extLst>
              <a:ext uri="{FF2B5EF4-FFF2-40B4-BE49-F238E27FC236}">
                <a16:creationId xmlns:a16="http://schemas.microsoft.com/office/drawing/2014/main" id="{27844C00-0438-29FF-3751-6F04AF31ABE0}"/>
              </a:ext>
            </a:extLst>
          </p:cNvPr>
          <p:cNvSpPr txBox="1"/>
          <p:nvPr/>
        </p:nvSpPr>
        <p:spPr>
          <a:xfrm>
            <a:off x="766916" y="865239"/>
            <a:ext cx="8013290" cy="369332"/>
          </a:xfrm>
          <a:prstGeom prst="rect">
            <a:avLst/>
          </a:prstGeom>
          <a:noFill/>
        </p:spPr>
        <p:txBody>
          <a:bodyPr wrap="square" rtlCol="0">
            <a:spAutoFit/>
          </a:bodyPr>
          <a:lstStyle/>
          <a:p>
            <a:r>
              <a:rPr lang="en-IN" dirty="0"/>
              <a:t>Average Number of Products purchased per wholesale order is 4.2581 </a:t>
            </a:r>
            <a:r>
              <a:rPr lang="en-IN" dirty="0" err="1"/>
              <a:t>i.e</a:t>
            </a:r>
            <a:r>
              <a:rPr lang="en-IN" dirty="0"/>
              <a:t> 4.</a:t>
            </a:r>
          </a:p>
        </p:txBody>
      </p:sp>
      <p:sp>
        <p:nvSpPr>
          <p:cNvPr id="9" name="TextBox 8">
            <a:extLst>
              <a:ext uri="{FF2B5EF4-FFF2-40B4-BE49-F238E27FC236}">
                <a16:creationId xmlns:a16="http://schemas.microsoft.com/office/drawing/2014/main" id="{CEEF6AD5-3487-45F2-85D0-AE4BD18955FA}"/>
              </a:ext>
            </a:extLst>
          </p:cNvPr>
          <p:cNvSpPr txBox="1"/>
          <p:nvPr/>
        </p:nvSpPr>
        <p:spPr>
          <a:xfrm>
            <a:off x="358876" y="1803848"/>
            <a:ext cx="12142840" cy="400110"/>
          </a:xfrm>
          <a:prstGeom prst="rect">
            <a:avLst/>
          </a:prstGeom>
          <a:noFill/>
        </p:spPr>
        <p:txBody>
          <a:bodyPr wrap="square" rtlCol="0">
            <a:spAutoFit/>
          </a:bodyPr>
          <a:lstStyle/>
          <a:p>
            <a:r>
              <a:rPr lang="en-US" sz="2000" dirty="0">
                <a:latin typeface="Franklin Gothic Demi" panose="020B0703020102020204" pitchFamily="34" charset="0"/>
              </a:rPr>
              <a:t># Q 27. Can you segment customers based on their purchasing behavior?</a:t>
            </a:r>
            <a:endParaRPr lang="en-IN" sz="2000" dirty="0">
              <a:latin typeface="Franklin Gothic Demi" panose="020B0703020102020204" pitchFamily="34" charset="0"/>
            </a:endParaRPr>
          </a:p>
        </p:txBody>
      </p:sp>
      <p:graphicFrame>
        <p:nvGraphicFramePr>
          <p:cNvPr id="10" name="Chart 9">
            <a:extLst>
              <a:ext uri="{FF2B5EF4-FFF2-40B4-BE49-F238E27FC236}">
                <a16:creationId xmlns:a16="http://schemas.microsoft.com/office/drawing/2014/main" id="{E76958A0-11E8-DBED-AA54-AF173E4FEF51}"/>
              </a:ext>
            </a:extLst>
          </p:cNvPr>
          <p:cNvGraphicFramePr/>
          <p:nvPr>
            <p:extLst>
              <p:ext uri="{D42A27DB-BD31-4B8C-83A1-F6EECF244321}">
                <p14:modId xmlns:p14="http://schemas.microsoft.com/office/powerpoint/2010/main" val="3560662377"/>
              </p:ext>
            </p:extLst>
          </p:nvPr>
        </p:nvGraphicFramePr>
        <p:xfrm>
          <a:off x="3321222" y="2572150"/>
          <a:ext cx="5549555" cy="32999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636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0FEA2-B6A0-342C-B674-F14982F876DB}"/>
              </a:ext>
            </a:extLst>
          </p:cNvPr>
          <p:cNvSpPr txBox="1"/>
          <p:nvPr/>
        </p:nvSpPr>
        <p:spPr>
          <a:xfrm>
            <a:off x="358876" y="294919"/>
            <a:ext cx="12142840" cy="400110"/>
          </a:xfrm>
          <a:prstGeom prst="rect">
            <a:avLst/>
          </a:prstGeom>
          <a:noFill/>
        </p:spPr>
        <p:txBody>
          <a:bodyPr wrap="square" rtlCol="0">
            <a:spAutoFit/>
          </a:bodyPr>
          <a:lstStyle/>
          <a:p>
            <a:r>
              <a:rPr lang="en-US" sz="2000" dirty="0">
                <a:latin typeface="Franklin Gothic Demi" panose="020B0703020102020204" pitchFamily="34" charset="0"/>
              </a:rPr>
              <a:t># Q 28. Is there a relationship between customer demographics and the products they purchase?</a:t>
            </a:r>
            <a:endParaRPr lang="en-IN" sz="2000" dirty="0">
              <a:latin typeface="Franklin Gothic Demi" panose="020B0703020102020204" pitchFamily="34" charset="0"/>
            </a:endParaRPr>
          </a:p>
        </p:txBody>
      </p:sp>
      <p:pic>
        <p:nvPicPr>
          <p:cNvPr id="4" name="Picture 3">
            <a:extLst>
              <a:ext uri="{FF2B5EF4-FFF2-40B4-BE49-F238E27FC236}">
                <a16:creationId xmlns:a16="http://schemas.microsoft.com/office/drawing/2014/main" id="{F6391BD2-7DCD-B39F-1053-C2152C81A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2" y="807643"/>
            <a:ext cx="2425553" cy="3389653"/>
          </a:xfrm>
          <a:prstGeom prst="rect">
            <a:avLst/>
          </a:prstGeom>
        </p:spPr>
      </p:pic>
      <p:pic>
        <p:nvPicPr>
          <p:cNvPr id="7" name="Picture 6">
            <a:extLst>
              <a:ext uri="{FF2B5EF4-FFF2-40B4-BE49-F238E27FC236}">
                <a16:creationId xmlns:a16="http://schemas.microsoft.com/office/drawing/2014/main" id="{8D03DC9A-9DE4-806E-0693-3FECCFC1B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651" y="1074433"/>
            <a:ext cx="2071827" cy="3059815"/>
          </a:xfrm>
          <a:prstGeom prst="rect">
            <a:avLst/>
          </a:prstGeom>
        </p:spPr>
      </p:pic>
      <p:pic>
        <p:nvPicPr>
          <p:cNvPr id="12" name="Picture 11">
            <a:extLst>
              <a:ext uri="{FF2B5EF4-FFF2-40B4-BE49-F238E27FC236}">
                <a16:creationId xmlns:a16="http://schemas.microsoft.com/office/drawing/2014/main" id="{5D08F32D-989D-5DD1-7ED5-A892475D9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818" y="1074433"/>
            <a:ext cx="2029999" cy="3059815"/>
          </a:xfrm>
          <a:prstGeom prst="rect">
            <a:avLst/>
          </a:prstGeom>
        </p:spPr>
      </p:pic>
      <p:pic>
        <p:nvPicPr>
          <p:cNvPr id="14" name="Picture 13">
            <a:extLst>
              <a:ext uri="{FF2B5EF4-FFF2-40B4-BE49-F238E27FC236}">
                <a16:creationId xmlns:a16="http://schemas.microsoft.com/office/drawing/2014/main" id="{089AC915-1906-1C29-96BD-E9FE1531D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9157" y="1074433"/>
            <a:ext cx="2309252" cy="1098498"/>
          </a:xfrm>
          <a:prstGeom prst="rect">
            <a:avLst/>
          </a:prstGeom>
        </p:spPr>
      </p:pic>
    </p:spTree>
    <p:extLst>
      <p:ext uri="{BB962C8B-B14F-4D97-AF65-F5344CB8AC3E}">
        <p14:creationId xmlns:p14="http://schemas.microsoft.com/office/powerpoint/2010/main" val="94927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E6638-19C0-7DC9-37C4-11F59F97274A}"/>
              </a:ext>
            </a:extLst>
          </p:cNvPr>
          <p:cNvSpPr txBox="1"/>
          <p:nvPr/>
        </p:nvSpPr>
        <p:spPr>
          <a:xfrm>
            <a:off x="314632" y="521110"/>
            <a:ext cx="10687665" cy="369332"/>
          </a:xfrm>
          <a:prstGeom prst="rect">
            <a:avLst/>
          </a:prstGeom>
          <a:noFill/>
        </p:spPr>
        <p:txBody>
          <a:bodyPr wrap="square" rtlCol="0">
            <a:spAutoFit/>
          </a:bodyPr>
          <a:lstStyle/>
          <a:p>
            <a:r>
              <a:rPr lang="en-IN" dirty="0"/>
              <a:t>Customers that have brought more than 15 products are :- </a:t>
            </a:r>
          </a:p>
        </p:txBody>
      </p:sp>
      <p:pic>
        <p:nvPicPr>
          <p:cNvPr id="6" name="Picture 5">
            <a:extLst>
              <a:ext uri="{FF2B5EF4-FFF2-40B4-BE49-F238E27FC236}">
                <a16:creationId xmlns:a16="http://schemas.microsoft.com/office/drawing/2014/main" id="{EAD96ED3-0CB9-00F6-66E5-3367A08D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32" y="1045492"/>
            <a:ext cx="11688806" cy="3724795"/>
          </a:xfrm>
          <a:prstGeom prst="rect">
            <a:avLst/>
          </a:prstGeom>
        </p:spPr>
      </p:pic>
      <p:sp>
        <p:nvSpPr>
          <p:cNvPr id="8" name="TextBox 7">
            <a:extLst>
              <a:ext uri="{FF2B5EF4-FFF2-40B4-BE49-F238E27FC236}">
                <a16:creationId xmlns:a16="http://schemas.microsoft.com/office/drawing/2014/main" id="{97AD3FA4-3591-3ABC-3A38-1EABFDC18829}"/>
              </a:ext>
            </a:extLst>
          </p:cNvPr>
          <p:cNvSpPr txBox="1"/>
          <p:nvPr/>
        </p:nvSpPr>
        <p:spPr>
          <a:xfrm>
            <a:off x="462116" y="5093110"/>
            <a:ext cx="11061290" cy="1200329"/>
          </a:xfrm>
          <a:prstGeom prst="rect">
            <a:avLst/>
          </a:prstGeom>
          <a:noFill/>
        </p:spPr>
        <p:txBody>
          <a:bodyPr wrap="square" rtlCol="0">
            <a:spAutoFit/>
          </a:bodyPr>
          <a:lstStyle/>
          <a:p>
            <a:r>
              <a:rPr lang="en-IN" dirty="0"/>
              <a:t>These are the customer along with their information who brought more than 15 products. Suggestion to increase the buying products by customer is by offering then discounts or coupon codes so they can purchase products in more quantity. We can simply inform the marketing team to inform customers through email or phone call and make them aware of on-going discounts and offers.</a:t>
            </a:r>
          </a:p>
        </p:txBody>
      </p:sp>
    </p:spTree>
    <p:extLst>
      <p:ext uri="{BB962C8B-B14F-4D97-AF65-F5344CB8AC3E}">
        <p14:creationId xmlns:p14="http://schemas.microsoft.com/office/powerpoint/2010/main" val="140665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F18ABC-20C6-83BD-8FA1-583B89225649}"/>
              </a:ext>
            </a:extLst>
          </p:cNvPr>
          <p:cNvSpPr txBox="1"/>
          <p:nvPr/>
        </p:nvSpPr>
        <p:spPr>
          <a:xfrm>
            <a:off x="1514168" y="2767280"/>
            <a:ext cx="3824749" cy="1323439"/>
          </a:xfrm>
          <a:prstGeom prst="rect">
            <a:avLst/>
          </a:prstGeom>
          <a:noFill/>
        </p:spPr>
        <p:txBody>
          <a:bodyPr wrap="square" rtlCol="0">
            <a:spAutoFit/>
          </a:bodyPr>
          <a:lstStyle/>
          <a:p>
            <a:r>
              <a:rPr lang="en-IN" sz="4000" dirty="0">
                <a:latin typeface="Bahnschrift SemiCondensed" panose="020B0502040204020203" pitchFamily="34" charset="0"/>
              </a:rPr>
              <a:t>The End.</a:t>
            </a:r>
          </a:p>
          <a:p>
            <a:r>
              <a:rPr lang="en-IN" sz="4000" dirty="0">
                <a:latin typeface="Bahnschrift SemiCondensed" panose="020B0502040204020203" pitchFamily="34" charset="0"/>
              </a:rPr>
              <a:t>Thank You.</a:t>
            </a:r>
          </a:p>
        </p:txBody>
      </p:sp>
      <p:pic>
        <p:nvPicPr>
          <p:cNvPr id="3" name="Picture 2">
            <a:extLst>
              <a:ext uri="{FF2B5EF4-FFF2-40B4-BE49-F238E27FC236}">
                <a16:creationId xmlns:a16="http://schemas.microsoft.com/office/drawing/2014/main" id="{F88CDECB-6917-EBA9-DED1-1E03D2750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899" y="0"/>
            <a:ext cx="6642933" cy="6858000"/>
          </a:xfrm>
          <a:prstGeom prst="rect">
            <a:avLst/>
          </a:prstGeom>
        </p:spPr>
      </p:pic>
      <p:sp>
        <p:nvSpPr>
          <p:cNvPr id="2" name="TextBox 1">
            <a:extLst>
              <a:ext uri="{FF2B5EF4-FFF2-40B4-BE49-F238E27FC236}">
                <a16:creationId xmlns:a16="http://schemas.microsoft.com/office/drawing/2014/main" id="{4D776BC2-1031-4C49-C919-37FD531D0A3E}"/>
              </a:ext>
            </a:extLst>
          </p:cNvPr>
          <p:cNvSpPr txBox="1"/>
          <p:nvPr/>
        </p:nvSpPr>
        <p:spPr>
          <a:xfrm>
            <a:off x="44247" y="6454907"/>
            <a:ext cx="1873045" cy="400110"/>
          </a:xfrm>
          <a:prstGeom prst="rect">
            <a:avLst/>
          </a:prstGeom>
          <a:noFill/>
        </p:spPr>
        <p:txBody>
          <a:bodyPr wrap="square" rtlCol="0">
            <a:spAutoFit/>
          </a:bodyPr>
          <a:lstStyle/>
          <a:p>
            <a:r>
              <a:rPr lang="en-IN" sz="2000" dirty="0" err="1">
                <a:latin typeface="Bahnschrift SemiCondensed" panose="020B0502040204020203" pitchFamily="34" charset="0"/>
              </a:rPr>
              <a:t>Sreerag</a:t>
            </a:r>
            <a:r>
              <a:rPr lang="en-IN" sz="2000" dirty="0">
                <a:latin typeface="Bahnschrift SemiCondensed" panose="020B0502040204020203" pitchFamily="34" charset="0"/>
              </a:rPr>
              <a:t>. S</a:t>
            </a:r>
          </a:p>
        </p:txBody>
      </p:sp>
      <p:sp>
        <p:nvSpPr>
          <p:cNvPr id="6" name="TextBox 5">
            <a:extLst>
              <a:ext uri="{FF2B5EF4-FFF2-40B4-BE49-F238E27FC236}">
                <a16:creationId xmlns:a16="http://schemas.microsoft.com/office/drawing/2014/main" id="{BD55000B-5B10-7F7B-FBEA-64CF30325A3F}"/>
              </a:ext>
            </a:extLst>
          </p:cNvPr>
          <p:cNvSpPr txBox="1"/>
          <p:nvPr/>
        </p:nvSpPr>
        <p:spPr>
          <a:xfrm>
            <a:off x="3923072" y="6154399"/>
            <a:ext cx="2949675" cy="738664"/>
          </a:xfrm>
          <a:prstGeom prst="rect">
            <a:avLst/>
          </a:prstGeom>
          <a:noFill/>
        </p:spPr>
        <p:txBody>
          <a:bodyPr wrap="square" rtlCol="0">
            <a:spAutoFit/>
          </a:bodyPr>
          <a:lstStyle/>
          <a:p>
            <a:r>
              <a:rPr lang="en-IN" sz="1400" u="sng" dirty="0">
                <a:latin typeface="Bahnschrift SemiCondensed" panose="020B0502040204020203" pitchFamily="34" charset="0"/>
              </a:rPr>
              <a:t>Tools Used - </a:t>
            </a:r>
          </a:p>
          <a:p>
            <a:r>
              <a:rPr lang="en-IN" sz="1400" dirty="0">
                <a:latin typeface="Bahnschrift SemiCondensed" panose="020B0502040204020203" pitchFamily="34" charset="0"/>
              </a:rPr>
              <a:t>MySQL</a:t>
            </a:r>
          </a:p>
          <a:p>
            <a:r>
              <a:rPr lang="en-IN" sz="1400" dirty="0">
                <a:latin typeface="Bahnschrift SemiCondensed" panose="020B0502040204020203" pitchFamily="34" charset="0"/>
              </a:rPr>
              <a:t>Microsoft PowerPoint</a:t>
            </a:r>
          </a:p>
        </p:txBody>
      </p:sp>
    </p:spTree>
    <p:extLst>
      <p:ext uri="{BB962C8B-B14F-4D97-AF65-F5344CB8AC3E}">
        <p14:creationId xmlns:p14="http://schemas.microsoft.com/office/powerpoint/2010/main" val="303013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FB673EE-6B5B-29DD-3126-08F89ED60B1D}"/>
              </a:ext>
            </a:extLst>
          </p:cNvPr>
          <p:cNvGrpSpPr/>
          <p:nvPr/>
        </p:nvGrpSpPr>
        <p:grpSpPr>
          <a:xfrm>
            <a:off x="3033251" y="0"/>
            <a:ext cx="6125497" cy="646331"/>
            <a:chOff x="3048000" y="116866"/>
            <a:chExt cx="6125497" cy="646331"/>
          </a:xfrm>
        </p:grpSpPr>
        <p:sp>
          <p:nvSpPr>
            <p:cNvPr id="29" name="Rectangle: Rounded Corners 28">
              <a:extLst>
                <a:ext uri="{FF2B5EF4-FFF2-40B4-BE49-F238E27FC236}">
                  <a16:creationId xmlns:a16="http://schemas.microsoft.com/office/drawing/2014/main" id="{8A7BAAE3-FD8F-2AA2-EED8-1EAB6CAAAD22}"/>
                </a:ext>
              </a:extLst>
            </p:cNvPr>
            <p:cNvSpPr/>
            <p:nvPr/>
          </p:nvSpPr>
          <p:spPr>
            <a:xfrm>
              <a:off x="3048000" y="116866"/>
              <a:ext cx="6125497" cy="646331"/>
            </a:xfrm>
            <a:prstGeom prst="roundRect">
              <a:avLst/>
            </a:prstGeom>
            <a:solidFill>
              <a:srgbClr val="7F7F7F"/>
            </a:solidFill>
            <a:effectLst>
              <a:outerShdw blurRad="50800" dist="50800" dir="5400000" algn="ctr" rotWithShape="0">
                <a:schemeClr val="tx1">
                  <a:lumMod val="65000"/>
                  <a:lumOff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AC63C6E7-C621-C0E8-F0CD-92E4D2D7774B}"/>
                </a:ext>
              </a:extLst>
            </p:cNvPr>
            <p:cNvSpPr txBox="1"/>
            <p:nvPr/>
          </p:nvSpPr>
          <p:spPr>
            <a:xfrm>
              <a:off x="3144486" y="116866"/>
              <a:ext cx="5903028" cy="646331"/>
            </a:xfrm>
            <a:prstGeom prst="rect">
              <a:avLst/>
            </a:prstGeom>
            <a:noFill/>
          </p:spPr>
          <p:txBody>
            <a:bodyPr wrap="square" rtlCol="0">
              <a:spAutoFit/>
            </a:bodyPr>
            <a:lstStyle/>
            <a:p>
              <a:r>
                <a:rPr lang="en-IN" sz="3600" dirty="0">
                  <a:latin typeface="Franklin Gothic Demi" panose="020B0703020102020204" pitchFamily="34" charset="0"/>
                </a:rPr>
                <a:t>Entity Relationship Diagram</a:t>
              </a:r>
            </a:p>
          </p:txBody>
        </p:sp>
      </p:grpSp>
      <p:grpSp>
        <p:nvGrpSpPr>
          <p:cNvPr id="32" name="Group 31">
            <a:extLst>
              <a:ext uri="{FF2B5EF4-FFF2-40B4-BE49-F238E27FC236}">
                <a16:creationId xmlns:a16="http://schemas.microsoft.com/office/drawing/2014/main" id="{DA06FADD-51D5-31CA-C5E9-CEB6EC8F0EAA}"/>
              </a:ext>
            </a:extLst>
          </p:cNvPr>
          <p:cNvGrpSpPr/>
          <p:nvPr/>
        </p:nvGrpSpPr>
        <p:grpSpPr>
          <a:xfrm>
            <a:off x="312172" y="900772"/>
            <a:ext cx="11732344" cy="5853989"/>
            <a:chOff x="1467463" y="1120876"/>
            <a:chExt cx="9257073" cy="5279923"/>
          </a:xfrm>
        </p:grpSpPr>
        <p:grpSp>
          <p:nvGrpSpPr>
            <p:cNvPr id="27" name="Group 26">
              <a:extLst>
                <a:ext uri="{FF2B5EF4-FFF2-40B4-BE49-F238E27FC236}">
                  <a16:creationId xmlns:a16="http://schemas.microsoft.com/office/drawing/2014/main" id="{8E910EE4-C287-204D-C314-CE9DCB9C6405}"/>
                </a:ext>
              </a:extLst>
            </p:cNvPr>
            <p:cNvGrpSpPr/>
            <p:nvPr/>
          </p:nvGrpSpPr>
          <p:grpSpPr>
            <a:xfrm>
              <a:off x="1467463" y="1120876"/>
              <a:ext cx="9257073" cy="5279923"/>
              <a:chOff x="870808" y="437732"/>
              <a:chExt cx="10450383" cy="5982535"/>
            </a:xfrm>
          </p:grpSpPr>
          <p:pic>
            <p:nvPicPr>
              <p:cNvPr id="20" name="Picture 19">
                <a:extLst>
                  <a:ext uri="{FF2B5EF4-FFF2-40B4-BE49-F238E27FC236}">
                    <a16:creationId xmlns:a16="http://schemas.microsoft.com/office/drawing/2014/main" id="{6D0D2A22-A79A-96F9-E8BF-D4361F568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08" y="437732"/>
                <a:ext cx="10450383" cy="5982535"/>
              </a:xfrm>
              <a:prstGeom prst="rect">
                <a:avLst/>
              </a:prstGeom>
            </p:spPr>
          </p:pic>
          <p:pic>
            <p:nvPicPr>
              <p:cNvPr id="22" name="Picture 21">
                <a:extLst>
                  <a:ext uri="{FF2B5EF4-FFF2-40B4-BE49-F238E27FC236}">
                    <a16:creationId xmlns:a16="http://schemas.microsoft.com/office/drawing/2014/main" id="{D9EB1369-8DEA-301E-CDF0-03D5EDB6BF22}"/>
                  </a:ext>
                </a:extLst>
              </p:cNvPr>
              <p:cNvPicPr>
                <a:picLocks noChangeAspect="1"/>
              </p:cNvPicPr>
              <p:nvPr/>
            </p:nvPicPr>
            <p:blipFill rotWithShape="1">
              <a:blip r:embed="rId3">
                <a:extLst>
                  <a:ext uri="{28A0092B-C50C-407E-A947-70E740481C1C}">
                    <a14:useLocalDpi xmlns:a14="http://schemas.microsoft.com/office/drawing/2010/main" val="0"/>
                  </a:ext>
                </a:extLst>
              </a:blip>
              <a:srcRect l="66030" r="3389" b="46907"/>
              <a:stretch/>
            </p:blipFill>
            <p:spPr>
              <a:xfrm>
                <a:off x="7771746" y="518400"/>
                <a:ext cx="3549445" cy="3080208"/>
              </a:xfrm>
              <a:prstGeom prst="rect">
                <a:avLst/>
              </a:prstGeom>
            </p:spPr>
          </p:pic>
          <p:pic>
            <p:nvPicPr>
              <p:cNvPr id="26" name="Picture 25">
                <a:extLst>
                  <a:ext uri="{FF2B5EF4-FFF2-40B4-BE49-F238E27FC236}">
                    <a16:creationId xmlns:a16="http://schemas.microsoft.com/office/drawing/2014/main" id="{15B974E8-09AA-2796-3CB1-7CFA760B76A0}"/>
                  </a:ext>
                </a:extLst>
              </p:cNvPr>
              <p:cNvPicPr>
                <a:picLocks noChangeAspect="1"/>
              </p:cNvPicPr>
              <p:nvPr/>
            </p:nvPicPr>
            <p:blipFill rotWithShape="1">
              <a:blip r:embed="rId4">
                <a:extLst>
                  <a:ext uri="{28A0092B-C50C-407E-A947-70E740481C1C}">
                    <a14:useLocalDpi xmlns:a14="http://schemas.microsoft.com/office/drawing/2010/main" val="0"/>
                  </a:ext>
                </a:extLst>
              </a:blip>
              <a:srcRect l="47150" t="57270" r="19587" b="1210"/>
              <a:stretch/>
            </p:blipFill>
            <p:spPr>
              <a:xfrm>
                <a:off x="5869857" y="3911034"/>
                <a:ext cx="3441292" cy="2428566"/>
              </a:xfrm>
              <a:prstGeom prst="rect">
                <a:avLst/>
              </a:prstGeom>
            </p:spPr>
          </p:pic>
        </p:grpSp>
        <p:pic>
          <p:nvPicPr>
            <p:cNvPr id="31" name="Picture 30">
              <a:extLst>
                <a:ext uri="{FF2B5EF4-FFF2-40B4-BE49-F238E27FC236}">
                  <a16:creationId xmlns:a16="http://schemas.microsoft.com/office/drawing/2014/main" id="{79501EDA-E631-B921-60F9-CA23534D924D}"/>
                </a:ext>
              </a:extLst>
            </p:cNvPr>
            <p:cNvPicPr>
              <a:picLocks noChangeAspect="1"/>
            </p:cNvPicPr>
            <p:nvPr/>
          </p:nvPicPr>
          <p:blipFill rotWithShape="1">
            <a:blip r:embed="rId5">
              <a:extLst>
                <a:ext uri="{28A0092B-C50C-407E-A947-70E740481C1C}">
                  <a14:useLocalDpi xmlns:a14="http://schemas.microsoft.com/office/drawing/2010/main" val="0"/>
                </a:ext>
              </a:extLst>
            </a:blip>
            <a:srcRect l="47083" r="22060" b="57023"/>
            <a:stretch/>
          </p:blipFill>
          <p:spPr>
            <a:xfrm>
              <a:off x="5847778" y="1192070"/>
              <a:ext cx="3069522" cy="2347543"/>
            </a:xfrm>
            <a:prstGeom prst="rect">
              <a:avLst/>
            </a:prstGeom>
          </p:spPr>
        </p:pic>
      </p:grpSp>
    </p:spTree>
    <p:extLst>
      <p:ext uri="{BB962C8B-B14F-4D97-AF65-F5344CB8AC3E}">
        <p14:creationId xmlns:p14="http://schemas.microsoft.com/office/powerpoint/2010/main" val="316514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A7BAAE3-FD8F-2AA2-EED8-1EAB6CAAAD22}"/>
              </a:ext>
            </a:extLst>
          </p:cNvPr>
          <p:cNvSpPr/>
          <p:nvPr/>
        </p:nvSpPr>
        <p:spPr>
          <a:xfrm>
            <a:off x="2571188" y="0"/>
            <a:ext cx="6838283" cy="646332"/>
          </a:xfrm>
          <a:prstGeom prst="roundRect">
            <a:avLst/>
          </a:prstGeom>
          <a:solidFill>
            <a:srgbClr val="7F7F7F"/>
          </a:solidFill>
          <a:effectLst>
            <a:outerShdw blurRad="50800" dist="50800" dir="5400000" algn="ctr" rotWithShape="0">
              <a:schemeClr val="tx1">
                <a:lumMod val="65000"/>
                <a:lumOff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7543C02-3193-E572-4903-C3FFE37B4FE9}"/>
              </a:ext>
            </a:extLst>
          </p:cNvPr>
          <p:cNvSpPr txBox="1"/>
          <p:nvPr/>
        </p:nvSpPr>
        <p:spPr>
          <a:xfrm>
            <a:off x="2826826" y="30778"/>
            <a:ext cx="6327006" cy="584775"/>
          </a:xfrm>
          <a:prstGeom prst="rect">
            <a:avLst/>
          </a:prstGeom>
          <a:noFill/>
        </p:spPr>
        <p:txBody>
          <a:bodyPr wrap="square" rtlCol="0">
            <a:spAutoFit/>
          </a:bodyPr>
          <a:lstStyle/>
          <a:p>
            <a:r>
              <a:rPr lang="en-IN" sz="3200" dirty="0">
                <a:latin typeface="Franklin Gothic Demi" panose="020B0703020102020204" pitchFamily="34" charset="0"/>
              </a:rPr>
              <a:t>Data Cleaning And Transformation</a:t>
            </a:r>
          </a:p>
        </p:txBody>
      </p:sp>
      <p:sp>
        <p:nvSpPr>
          <p:cNvPr id="9" name="TextBox 8">
            <a:extLst>
              <a:ext uri="{FF2B5EF4-FFF2-40B4-BE49-F238E27FC236}">
                <a16:creationId xmlns:a16="http://schemas.microsoft.com/office/drawing/2014/main" id="{DE23DC56-241E-C544-7260-7024A2A1335A}"/>
              </a:ext>
            </a:extLst>
          </p:cNvPr>
          <p:cNvSpPr txBox="1"/>
          <p:nvPr/>
        </p:nvSpPr>
        <p:spPr>
          <a:xfrm>
            <a:off x="206476" y="1017587"/>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Customer Table</a:t>
            </a:r>
          </a:p>
        </p:txBody>
      </p:sp>
      <p:sp>
        <p:nvSpPr>
          <p:cNvPr id="15" name="TextBox 14">
            <a:extLst>
              <a:ext uri="{FF2B5EF4-FFF2-40B4-BE49-F238E27FC236}">
                <a16:creationId xmlns:a16="http://schemas.microsoft.com/office/drawing/2014/main" id="{719E47CE-ED60-B21A-6643-47C8BF730176}"/>
              </a:ext>
            </a:extLst>
          </p:cNvPr>
          <p:cNvSpPr txBox="1"/>
          <p:nvPr/>
        </p:nvSpPr>
        <p:spPr>
          <a:xfrm>
            <a:off x="285136" y="1417697"/>
            <a:ext cx="11818374" cy="1754326"/>
          </a:xfrm>
          <a:prstGeom prst="rect">
            <a:avLst/>
          </a:prstGeom>
          <a:noFill/>
        </p:spPr>
        <p:txBody>
          <a:bodyPr wrap="square" rtlCol="0">
            <a:spAutoFit/>
          </a:bodyPr>
          <a:lstStyle/>
          <a:p>
            <a:r>
              <a:rPr lang="en-IN" dirty="0"/>
              <a:t>-    Checking any null values using sum, coalesce, group by and having clause (No null values was present).</a:t>
            </a:r>
          </a:p>
          <a:p>
            <a:pPr marL="285750" indent="-285750">
              <a:buFontTx/>
              <a:buChar char="-"/>
            </a:pPr>
            <a:r>
              <a:rPr lang="en-IN" dirty="0"/>
              <a:t>Negative sign in phone number attribute ,replaced by using trim and leading function.</a:t>
            </a:r>
          </a:p>
          <a:p>
            <a:pPr marL="285750" indent="-285750">
              <a:buFontTx/>
              <a:buChar char="-"/>
            </a:pPr>
            <a:r>
              <a:rPr lang="en-IN" dirty="0"/>
              <a:t>Created New column which displays full name of the state rather then short name of the country which was difficult to understand. Data of the full name of the country is generated  by ChatGPT. Created a csv file where short name and full name of the country was present and then imported to </a:t>
            </a:r>
            <a:r>
              <a:rPr lang="en-IN" dirty="0" err="1"/>
              <a:t>Product_Dataset_Analysis</a:t>
            </a:r>
            <a:r>
              <a:rPr lang="en-IN" dirty="0"/>
              <a:t> Schema.</a:t>
            </a:r>
          </a:p>
          <a:p>
            <a:pPr marL="285750" indent="-285750">
              <a:buFontTx/>
              <a:buChar char="-"/>
            </a:pPr>
            <a:endParaRPr lang="en-IN" dirty="0"/>
          </a:p>
        </p:txBody>
      </p:sp>
      <p:sp>
        <p:nvSpPr>
          <p:cNvPr id="16" name="TextBox 15">
            <a:extLst>
              <a:ext uri="{FF2B5EF4-FFF2-40B4-BE49-F238E27FC236}">
                <a16:creationId xmlns:a16="http://schemas.microsoft.com/office/drawing/2014/main" id="{E5F03459-3B62-8160-6A83-A44A458D386F}"/>
              </a:ext>
            </a:extLst>
          </p:cNvPr>
          <p:cNvSpPr txBox="1"/>
          <p:nvPr/>
        </p:nvSpPr>
        <p:spPr>
          <a:xfrm>
            <a:off x="206476" y="3028890"/>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a:t>
            </a:r>
            <a:r>
              <a:rPr lang="en-IN" sz="2000" dirty="0" err="1">
                <a:latin typeface="Franklin Gothic Demi" panose="020B0703020102020204" pitchFamily="34" charset="0"/>
              </a:rPr>
              <a:t>Netsale</a:t>
            </a:r>
            <a:r>
              <a:rPr lang="en-IN" sz="2000" dirty="0">
                <a:latin typeface="Franklin Gothic Demi" panose="020B0703020102020204" pitchFamily="34" charset="0"/>
              </a:rPr>
              <a:t> Table</a:t>
            </a:r>
          </a:p>
        </p:txBody>
      </p:sp>
      <p:sp>
        <p:nvSpPr>
          <p:cNvPr id="17" name="TextBox 16">
            <a:extLst>
              <a:ext uri="{FF2B5EF4-FFF2-40B4-BE49-F238E27FC236}">
                <a16:creationId xmlns:a16="http://schemas.microsoft.com/office/drawing/2014/main" id="{AD7EB5D7-5E2E-BA12-E2BE-85DE1136B257}"/>
              </a:ext>
            </a:extLst>
          </p:cNvPr>
          <p:cNvSpPr txBox="1"/>
          <p:nvPr/>
        </p:nvSpPr>
        <p:spPr>
          <a:xfrm>
            <a:off x="285136" y="3429000"/>
            <a:ext cx="10953135" cy="923330"/>
          </a:xfrm>
          <a:prstGeom prst="rect">
            <a:avLst/>
          </a:prstGeom>
          <a:noFill/>
        </p:spPr>
        <p:txBody>
          <a:bodyPr wrap="square" rtlCol="0">
            <a:spAutoFit/>
          </a:bodyPr>
          <a:lstStyle/>
          <a:p>
            <a:pPr marL="285750" indent="-285750">
              <a:buFontTx/>
              <a:buChar char="-"/>
            </a:pPr>
            <a:r>
              <a:rPr lang="en-IN" dirty="0"/>
              <a:t>Checking any null values using sum, coalesce, group by and having clause (No null values was present).</a:t>
            </a:r>
          </a:p>
          <a:p>
            <a:pPr marL="285750" indent="-285750">
              <a:buFontTx/>
              <a:buChar char="-"/>
            </a:pPr>
            <a:r>
              <a:rPr lang="en-IN" dirty="0" err="1"/>
              <a:t>Seperating</a:t>
            </a:r>
            <a:r>
              <a:rPr lang="en-IN" dirty="0"/>
              <a:t> </a:t>
            </a:r>
            <a:r>
              <a:rPr lang="en-IN" dirty="0" err="1"/>
              <a:t>sale_time</a:t>
            </a:r>
            <a:r>
              <a:rPr lang="en-IN" dirty="0"/>
              <a:t> column into Date and time into 2 different column using </a:t>
            </a:r>
            <a:r>
              <a:rPr lang="en-IN" dirty="0" err="1"/>
              <a:t>str_to_date</a:t>
            </a:r>
            <a:r>
              <a:rPr lang="en-IN" dirty="0"/>
              <a:t>() and </a:t>
            </a:r>
            <a:r>
              <a:rPr lang="en-IN" dirty="0" err="1"/>
              <a:t>substring_index</a:t>
            </a:r>
            <a:r>
              <a:rPr lang="en-IN" dirty="0"/>
              <a:t>() function</a:t>
            </a:r>
          </a:p>
        </p:txBody>
      </p:sp>
      <p:sp>
        <p:nvSpPr>
          <p:cNvPr id="18" name="TextBox 17">
            <a:extLst>
              <a:ext uri="{FF2B5EF4-FFF2-40B4-BE49-F238E27FC236}">
                <a16:creationId xmlns:a16="http://schemas.microsoft.com/office/drawing/2014/main" id="{3493F797-AC13-7E8F-80D9-3F8E6C95B7DE}"/>
              </a:ext>
            </a:extLst>
          </p:cNvPr>
          <p:cNvSpPr txBox="1"/>
          <p:nvPr/>
        </p:nvSpPr>
        <p:spPr>
          <a:xfrm>
            <a:off x="285136" y="4583161"/>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a:t>
            </a:r>
            <a:r>
              <a:rPr lang="en-IN" sz="2000" dirty="0" err="1">
                <a:latin typeface="Franklin Gothic Demi" panose="020B0703020102020204" pitchFamily="34" charset="0"/>
              </a:rPr>
              <a:t>Netsale</a:t>
            </a:r>
            <a:r>
              <a:rPr lang="en-IN" sz="2000" dirty="0">
                <a:latin typeface="Franklin Gothic Demi" panose="020B0703020102020204" pitchFamily="34" charset="0"/>
              </a:rPr>
              <a:t> Table</a:t>
            </a:r>
          </a:p>
        </p:txBody>
      </p:sp>
      <p:sp>
        <p:nvSpPr>
          <p:cNvPr id="19" name="TextBox 18">
            <a:extLst>
              <a:ext uri="{FF2B5EF4-FFF2-40B4-BE49-F238E27FC236}">
                <a16:creationId xmlns:a16="http://schemas.microsoft.com/office/drawing/2014/main" id="{E117C281-3F78-A8C5-275E-9E468A129975}"/>
              </a:ext>
            </a:extLst>
          </p:cNvPr>
          <p:cNvSpPr txBox="1"/>
          <p:nvPr/>
        </p:nvSpPr>
        <p:spPr>
          <a:xfrm>
            <a:off x="206476" y="4968345"/>
            <a:ext cx="10953135" cy="1477328"/>
          </a:xfrm>
          <a:prstGeom prst="rect">
            <a:avLst/>
          </a:prstGeom>
          <a:noFill/>
        </p:spPr>
        <p:txBody>
          <a:bodyPr wrap="square" rtlCol="0">
            <a:spAutoFit/>
          </a:bodyPr>
          <a:lstStyle/>
          <a:p>
            <a:pPr marL="285750" indent="-285750">
              <a:buFontTx/>
              <a:buChar char="-"/>
            </a:pPr>
            <a:r>
              <a:rPr lang="en-IN" dirty="0"/>
              <a:t>Checking any null values using sum, coalesce, group by and having clause (No null values was present in </a:t>
            </a:r>
            <a:r>
              <a:rPr lang="en-IN" dirty="0" err="1"/>
              <a:t>netsale_id</a:t>
            </a:r>
            <a:r>
              <a:rPr lang="en-IN" dirty="0"/>
              <a:t>, </a:t>
            </a:r>
            <a:r>
              <a:rPr lang="en-IN" dirty="0" err="1"/>
              <a:t>product_id</a:t>
            </a:r>
            <a:r>
              <a:rPr lang="en-IN" dirty="0"/>
              <a:t>, price, qty).</a:t>
            </a:r>
          </a:p>
          <a:p>
            <a:pPr marL="285750" indent="-285750">
              <a:buFontTx/>
              <a:buChar char="-"/>
            </a:pPr>
            <a:r>
              <a:rPr lang="en-IN" dirty="0"/>
              <a:t>18223 Null values was present in Size column (But did not deleted null values  as the quantity of null values was more, also size varies for different customer, hence no changes in the column was made.</a:t>
            </a:r>
          </a:p>
          <a:p>
            <a:pPr marL="285750" indent="-285750">
              <a:buFontTx/>
              <a:buChar char="-"/>
            </a:pPr>
            <a:r>
              <a:rPr lang="en-IN" dirty="0"/>
              <a:t>Create a new column </a:t>
            </a:r>
            <a:r>
              <a:rPr lang="en-IN" dirty="0" err="1"/>
              <a:t>Total_price</a:t>
            </a:r>
            <a:r>
              <a:rPr lang="en-IN" dirty="0"/>
              <a:t>  which was multiplication of price and qty. </a:t>
            </a:r>
          </a:p>
        </p:txBody>
      </p:sp>
    </p:spTree>
    <p:extLst>
      <p:ext uri="{BB962C8B-B14F-4D97-AF65-F5344CB8AC3E}">
        <p14:creationId xmlns:p14="http://schemas.microsoft.com/office/powerpoint/2010/main" val="3289255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4971"/>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Product Table</a:t>
            </a:r>
          </a:p>
        </p:txBody>
      </p:sp>
      <p:sp>
        <p:nvSpPr>
          <p:cNvPr id="15" name="TextBox 14">
            <a:extLst>
              <a:ext uri="{FF2B5EF4-FFF2-40B4-BE49-F238E27FC236}">
                <a16:creationId xmlns:a16="http://schemas.microsoft.com/office/drawing/2014/main" id="{719E47CE-ED60-B21A-6643-47C8BF730176}"/>
              </a:ext>
            </a:extLst>
          </p:cNvPr>
          <p:cNvSpPr txBox="1"/>
          <p:nvPr/>
        </p:nvSpPr>
        <p:spPr>
          <a:xfrm>
            <a:off x="285136" y="395139"/>
            <a:ext cx="11818374" cy="4524315"/>
          </a:xfrm>
          <a:prstGeom prst="rect">
            <a:avLst/>
          </a:prstGeom>
          <a:noFill/>
        </p:spPr>
        <p:txBody>
          <a:bodyPr wrap="square" rtlCol="0">
            <a:spAutoFit/>
          </a:bodyPr>
          <a:lstStyle/>
          <a:p>
            <a:pPr marL="285750" indent="-285750">
              <a:buFontTx/>
              <a:buChar char="-"/>
            </a:pPr>
            <a:r>
              <a:rPr lang="en-IN" dirty="0"/>
              <a:t>Checking any null values using sum, coalesce, group by and having clause (No null values was present in </a:t>
            </a:r>
            <a:r>
              <a:rPr lang="en-IN" dirty="0" err="1"/>
              <a:t>product_id</a:t>
            </a:r>
            <a:r>
              <a:rPr lang="en-IN" dirty="0"/>
              <a:t>, name and </a:t>
            </a:r>
            <a:r>
              <a:rPr lang="en-IN" dirty="0" err="1"/>
              <a:t>in_store</a:t>
            </a:r>
            <a:r>
              <a:rPr lang="en-IN" dirty="0"/>
              <a:t> column).</a:t>
            </a:r>
          </a:p>
          <a:p>
            <a:pPr marL="742950" lvl="1" indent="-285750">
              <a:buFontTx/>
              <a:buChar char="-"/>
            </a:pPr>
            <a:r>
              <a:rPr lang="en-IN" dirty="0"/>
              <a:t>226 blank values in </a:t>
            </a:r>
            <a:r>
              <a:rPr lang="en-IN" dirty="0" err="1"/>
              <a:t>embellishment_type</a:t>
            </a:r>
            <a:r>
              <a:rPr lang="en-IN" dirty="0"/>
              <a:t>.</a:t>
            </a:r>
          </a:p>
          <a:p>
            <a:pPr marL="742950" lvl="1" indent="-285750">
              <a:buFontTx/>
              <a:buChar char="-"/>
            </a:pPr>
            <a:r>
              <a:rPr lang="en-IN" dirty="0"/>
              <a:t>670 blank values in fabric.</a:t>
            </a:r>
          </a:p>
          <a:p>
            <a:pPr marL="742950" lvl="1" indent="-285750">
              <a:buFontTx/>
              <a:buChar char="-"/>
            </a:pPr>
            <a:r>
              <a:rPr lang="en-IN" dirty="0"/>
              <a:t>1180 blank values in fit.</a:t>
            </a:r>
          </a:p>
          <a:p>
            <a:pPr marL="742950" lvl="1" indent="-285750">
              <a:buFontTx/>
              <a:buChar char="-"/>
            </a:pPr>
            <a:r>
              <a:rPr lang="en-IN" dirty="0"/>
              <a:t>237 blank values in </a:t>
            </a:r>
            <a:r>
              <a:rPr lang="en-IN" dirty="0" err="1"/>
              <a:t>graphic_type</a:t>
            </a:r>
            <a:r>
              <a:rPr lang="en-IN" dirty="0"/>
              <a:t>.</a:t>
            </a:r>
          </a:p>
          <a:p>
            <a:pPr marL="742950" lvl="1" indent="-285750">
              <a:buFontTx/>
              <a:buChar char="-"/>
            </a:pPr>
            <a:r>
              <a:rPr lang="en-IN" dirty="0"/>
              <a:t>157 blank values in origin.</a:t>
            </a:r>
          </a:p>
          <a:p>
            <a:pPr marL="742950" lvl="1" indent="-285750">
              <a:buFontTx/>
              <a:buChar char="-"/>
            </a:pPr>
            <a:r>
              <a:rPr lang="en-IN" dirty="0"/>
              <a:t>1 blank value in vendor.</a:t>
            </a:r>
          </a:p>
          <a:p>
            <a:pPr marL="742950" lvl="1" indent="-285750">
              <a:buFontTx/>
              <a:buChar char="-"/>
            </a:pPr>
            <a:r>
              <a:rPr lang="en-IN" dirty="0"/>
              <a:t>642 blank values in </a:t>
            </a:r>
            <a:r>
              <a:rPr lang="en-IN" dirty="0" err="1"/>
              <a:t>color_code</a:t>
            </a:r>
            <a:r>
              <a:rPr lang="en-IN" dirty="0"/>
              <a:t>.</a:t>
            </a:r>
          </a:p>
          <a:p>
            <a:pPr marL="742950" lvl="1" indent="-285750">
              <a:buFontTx/>
              <a:buChar char="-"/>
            </a:pPr>
            <a:r>
              <a:rPr lang="en-IN" dirty="0"/>
              <a:t>769 blank values in </a:t>
            </a:r>
            <a:r>
              <a:rPr lang="en-IN" dirty="0" err="1"/>
              <a:t>single_sku_catalog_entry</a:t>
            </a:r>
            <a:r>
              <a:rPr lang="en-IN" dirty="0"/>
              <a:t>.</a:t>
            </a:r>
          </a:p>
          <a:p>
            <a:pPr marL="742950" lvl="1" indent="-285750">
              <a:buFontTx/>
              <a:buChar char="-"/>
            </a:pPr>
            <a:r>
              <a:rPr lang="en-IN" dirty="0"/>
              <a:t>525 blank values in subcategory.</a:t>
            </a:r>
          </a:p>
          <a:p>
            <a:pPr lvl="1"/>
            <a:endParaRPr lang="en-IN" dirty="0"/>
          </a:p>
          <a:p>
            <a:pPr marL="285750" indent="-285750">
              <a:buFontTx/>
              <a:buChar char="-"/>
            </a:pPr>
            <a:r>
              <a:rPr lang="en-IN" dirty="0"/>
              <a:t>Choose not to drop blank values as it will lead to big loss of data.</a:t>
            </a:r>
          </a:p>
          <a:p>
            <a:r>
              <a:rPr lang="en-IN" dirty="0"/>
              <a:t>-    Cleaning Name Column and replacing ^un^,^,^ma^,^</a:t>
            </a:r>
            <a:r>
              <a:rPr lang="en-IN" dirty="0" err="1"/>
              <a:t>color</a:t>
            </a:r>
            <a:r>
              <a:rPr lang="en-IN" dirty="0"/>
              <a:t>^ signs with blank space</a:t>
            </a:r>
          </a:p>
          <a:p>
            <a:endParaRPr lang="en-IN" dirty="0"/>
          </a:p>
          <a:p>
            <a:pPr marL="285750" indent="-285750">
              <a:buFontTx/>
              <a:buChar char="-"/>
            </a:pPr>
            <a:endParaRPr lang="en-IN" dirty="0"/>
          </a:p>
        </p:txBody>
      </p:sp>
      <p:sp>
        <p:nvSpPr>
          <p:cNvPr id="17" name="TextBox 16">
            <a:extLst>
              <a:ext uri="{FF2B5EF4-FFF2-40B4-BE49-F238E27FC236}">
                <a16:creationId xmlns:a16="http://schemas.microsoft.com/office/drawing/2014/main" id="{AD7EB5D7-5E2E-BA12-E2BE-85DE1136B257}"/>
              </a:ext>
            </a:extLst>
          </p:cNvPr>
          <p:cNvSpPr txBox="1"/>
          <p:nvPr/>
        </p:nvSpPr>
        <p:spPr>
          <a:xfrm>
            <a:off x="285136" y="5230805"/>
            <a:ext cx="10953135" cy="369332"/>
          </a:xfrm>
          <a:prstGeom prst="rect">
            <a:avLst/>
          </a:prstGeom>
          <a:noFill/>
        </p:spPr>
        <p:txBody>
          <a:bodyPr wrap="square" rtlCol="0">
            <a:spAutoFit/>
          </a:bodyPr>
          <a:lstStyle/>
          <a:p>
            <a:pPr marL="285750" indent="-285750">
              <a:buFontTx/>
              <a:buChar char="-"/>
            </a:pPr>
            <a:r>
              <a:rPr lang="en-IN" dirty="0"/>
              <a:t>Checking any null values using sum, coalesce, group by and having clause (No null values was present).</a:t>
            </a:r>
          </a:p>
        </p:txBody>
      </p:sp>
      <p:sp>
        <p:nvSpPr>
          <p:cNvPr id="18" name="TextBox 17">
            <a:extLst>
              <a:ext uri="{FF2B5EF4-FFF2-40B4-BE49-F238E27FC236}">
                <a16:creationId xmlns:a16="http://schemas.microsoft.com/office/drawing/2014/main" id="{3493F797-AC13-7E8F-80D9-3F8E6C95B7DE}"/>
              </a:ext>
            </a:extLst>
          </p:cNvPr>
          <p:cNvSpPr txBox="1"/>
          <p:nvPr/>
        </p:nvSpPr>
        <p:spPr>
          <a:xfrm>
            <a:off x="206476" y="4684005"/>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Size Table</a:t>
            </a:r>
          </a:p>
        </p:txBody>
      </p:sp>
    </p:spTree>
    <p:extLst>
      <p:ext uri="{BB962C8B-B14F-4D97-AF65-F5344CB8AC3E}">
        <p14:creationId xmlns:p14="http://schemas.microsoft.com/office/powerpoint/2010/main" val="530280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4971"/>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Vendor Table</a:t>
            </a:r>
          </a:p>
        </p:txBody>
      </p:sp>
      <p:sp>
        <p:nvSpPr>
          <p:cNvPr id="15" name="TextBox 14">
            <a:extLst>
              <a:ext uri="{FF2B5EF4-FFF2-40B4-BE49-F238E27FC236}">
                <a16:creationId xmlns:a16="http://schemas.microsoft.com/office/drawing/2014/main" id="{719E47CE-ED60-B21A-6643-47C8BF730176}"/>
              </a:ext>
            </a:extLst>
          </p:cNvPr>
          <p:cNvSpPr txBox="1"/>
          <p:nvPr/>
        </p:nvSpPr>
        <p:spPr>
          <a:xfrm>
            <a:off x="437535" y="395139"/>
            <a:ext cx="11818374" cy="646331"/>
          </a:xfrm>
          <a:prstGeom prst="rect">
            <a:avLst/>
          </a:prstGeom>
          <a:noFill/>
        </p:spPr>
        <p:txBody>
          <a:bodyPr wrap="square" rtlCol="0">
            <a:spAutoFit/>
          </a:bodyPr>
          <a:lstStyle/>
          <a:p>
            <a:r>
              <a:rPr lang="en-IN" dirty="0"/>
              <a:t>- Updating city column , to full name using inner join function.</a:t>
            </a:r>
          </a:p>
          <a:p>
            <a:endParaRPr lang="en-IN" dirty="0"/>
          </a:p>
        </p:txBody>
      </p:sp>
      <p:sp>
        <p:nvSpPr>
          <p:cNvPr id="17" name="TextBox 16">
            <a:extLst>
              <a:ext uri="{FF2B5EF4-FFF2-40B4-BE49-F238E27FC236}">
                <a16:creationId xmlns:a16="http://schemas.microsoft.com/office/drawing/2014/main" id="{AD7EB5D7-5E2E-BA12-E2BE-85DE1136B257}"/>
              </a:ext>
            </a:extLst>
          </p:cNvPr>
          <p:cNvSpPr txBox="1"/>
          <p:nvPr/>
        </p:nvSpPr>
        <p:spPr>
          <a:xfrm>
            <a:off x="437535" y="1637016"/>
            <a:ext cx="10953135" cy="369332"/>
          </a:xfrm>
          <a:prstGeom prst="rect">
            <a:avLst/>
          </a:prstGeom>
          <a:noFill/>
        </p:spPr>
        <p:txBody>
          <a:bodyPr wrap="square" rtlCol="0">
            <a:spAutoFit/>
          </a:bodyPr>
          <a:lstStyle/>
          <a:p>
            <a:pPr marL="285750" indent="-285750">
              <a:buFontTx/>
              <a:buChar char="-"/>
            </a:pPr>
            <a:r>
              <a:rPr lang="en-IN" dirty="0" err="1"/>
              <a:t>Seperating</a:t>
            </a:r>
            <a:r>
              <a:rPr lang="en-IN" dirty="0"/>
              <a:t> time from date column</a:t>
            </a:r>
          </a:p>
        </p:txBody>
      </p:sp>
      <p:sp>
        <p:nvSpPr>
          <p:cNvPr id="18" name="TextBox 17">
            <a:extLst>
              <a:ext uri="{FF2B5EF4-FFF2-40B4-BE49-F238E27FC236}">
                <a16:creationId xmlns:a16="http://schemas.microsoft.com/office/drawing/2014/main" id="{3493F797-AC13-7E8F-80D9-3F8E6C95B7DE}"/>
              </a:ext>
            </a:extLst>
          </p:cNvPr>
          <p:cNvSpPr txBox="1"/>
          <p:nvPr/>
        </p:nvSpPr>
        <p:spPr>
          <a:xfrm>
            <a:off x="285136" y="1292084"/>
            <a:ext cx="4198376" cy="400110"/>
          </a:xfrm>
          <a:prstGeom prst="rect">
            <a:avLst/>
          </a:prstGeom>
          <a:noFill/>
        </p:spPr>
        <p:txBody>
          <a:bodyPr wrap="square" rtlCol="0">
            <a:spAutoFit/>
          </a:bodyPr>
          <a:lstStyle/>
          <a:p>
            <a:r>
              <a:rPr lang="en-IN" sz="2000" dirty="0">
                <a:latin typeface="Franklin Gothic Demi" panose="020B0703020102020204" pitchFamily="34" charset="0"/>
              </a:rPr>
              <a:t>Data Cleaning Of Wholesale Table</a:t>
            </a:r>
          </a:p>
        </p:txBody>
      </p:sp>
      <p:sp>
        <p:nvSpPr>
          <p:cNvPr id="2" name="TextBox 1">
            <a:extLst>
              <a:ext uri="{FF2B5EF4-FFF2-40B4-BE49-F238E27FC236}">
                <a16:creationId xmlns:a16="http://schemas.microsoft.com/office/drawing/2014/main" id="{39B1D508-A64F-395D-ED00-D90AD0EE9DCE}"/>
              </a:ext>
            </a:extLst>
          </p:cNvPr>
          <p:cNvSpPr txBox="1"/>
          <p:nvPr/>
        </p:nvSpPr>
        <p:spPr>
          <a:xfrm>
            <a:off x="437536" y="2860835"/>
            <a:ext cx="10953135" cy="369332"/>
          </a:xfrm>
          <a:prstGeom prst="rect">
            <a:avLst/>
          </a:prstGeom>
          <a:noFill/>
        </p:spPr>
        <p:txBody>
          <a:bodyPr wrap="square" rtlCol="0">
            <a:spAutoFit/>
          </a:bodyPr>
          <a:lstStyle/>
          <a:p>
            <a:r>
              <a:rPr lang="en-IN" dirty="0"/>
              <a:t>- Creating new column  </a:t>
            </a:r>
            <a:r>
              <a:rPr lang="en-IN" dirty="0" err="1"/>
              <a:t>total_price</a:t>
            </a:r>
            <a:r>
              <a:rPr lang="en-IN" dirty="0"/>
              <a:t> which is the multiplication of price and quantity.</a:t>
            </a:r>
          </a:p>
        </p:txBody>
      </p:sp>
      <p:sp>
        <p:nvSpPr>
          <p:cNvPr id="3" name="TextBox 2">
            <a:extLst>
              <a:ext uri="{FF2B5EF4-FFF2-40B4-BE49-F238E27FC236}">
                <a16:creationId xmlns:a16="http://schemas.microsoft.com/office/drawing/2014/main" id="{B8479491-E668-A9AB-0E8C-B5A579E6A50B}"/>
              </a:ext>
            </a:extLst>
          </p:cNvPr>
          <p:cNvSpPr txBox="1"/>
          <p:nvPr/>
        </p:nvSpPr>
        <p:spPr>
          <a:xfrm>
            <a:off x="285136" y="2460725"/>
            <a:ext cx="8325464" cy="400110"/>
          </a:xfrm>
          <a:prstGeom prst="rect">
            <a:avLst/>
          </a:prstGeom>
          <a:noFill/>
        </p:spPr>
        <p:txBody>
          <a:bodyPr wrap="square" rtlCol="0">
            <a:spAutoFit/>
          </a:bodyPr>
          <a:lstStyle/>
          <a:p>
            <a:r>
              <a:rPr lang="en-IN" sz="2000" dirty="0">
                <a:latin typeface="Franklin Gothic Demi" panose="020B0703020102020204" pitchFamily="34" charset="0"/>
              </a:rPr>
              <a:t>Data Cleaning Of </a:t>
            </a:r>
            <a:r>
              <a:rPr lang="en-IN" sz="2000" dirty="0" err="1">
                <a:latin typeface="Franklin Gothic Demi" panose="020B0703020102020204" pitchFamily="34" charset="0"/>
              </a:rPr>
              <a:t>Wholesale_line</a:t>
            </a:r>
            <a:r>
              <a:rPr lang="en-IN" sz="2000" dirty="0">
                <a:latin typeface="Franklin Gothic Demi" panose="020B0703020102020204" pitchFamily="34" charset="0"/>
              </a:rPr>
              <a:t> Table</a:t>
            </a:r>
          </a:p>
        </p:txBody>
      </p:sp>
    </p:spTree>
    <p:extLst>
      <p:ext uri="{BB962C8B-B14F-4D97-AF65-F5344CB8AC3E}">
        <p14:creationId xmlns:p14="http://schemas.microsoft.com/office/powerpoint/2010/main" val="40193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A7BAAE3-FD8F-2AA2-EED8-1EAB6CAAAD22}"/>
              </a:ext>
            </a:extLst>
          </p:cNvPr>
          <p:cNvSpPr/>
          <p:nvPr/>
        </p:nvSpPr>
        <p:spPr>
          <a:xfrm>
            <a:off x="2059911" y="0"/>
            <a:ext cx="7919831" cy="646332"/>
          </a:xfrm>
          <a:prstGeom prst="roundRect">
            <a:avLst/>
          </a:prstGeom>
          <a:solidFill>
            <a:srgbClr val="7F7F7F"/>
          </a:solidFill>
          <a:effectLst>
            <a:outerShdw blurRad="50800" dist="50800" dir="5400000" algn="ctr" rotWithShape="0">
              <a:schemeClr val="tx1">
                <a:lumMod val="65000"/>
                <a:lumOff val="3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7543C02-3193-E572-4903-C3FFE37B4FE9}"/>
              </a:ext>
            </a:extLst>
          </p:cNvPr>
          <p:cNvSpPr txBox="1"/>
          <p:nvPr/>
        </p:nvSpPr>
        <p:spPr>
          <a:xfrm>
            <a:off x="2030360" y="9313"/>
            <a:ext cx="9640477" cy="584775"/>
          </a:xfrm>
          <a:prstGeom prst="rect">
            <a:avLst/>
          </a:prstGeom>
          <a:noFill/>
        </p:spPr>
        <p:txBody>
          <a:bodyPr wrap="square" rtlCol="0">
            <a:spAutoFit/>
          </a:bodyPr>
          <a:lstStyle/>
          <a:p>
            <a:r>
              <a:rPr lang="en-IN" sz="3200" dirty="0">
                <a:latin typeface="Franklin Gothic Demi" panose="020B0703020102020204" pitchFamily="34" charset="0"/>
              </a:rPr>
              <a:t>Solving Questions Generated by ChatGPT</a:t>
            </a:r>
          </a:p>
        </p:txBody>
      </p:sp>
      <p:sp>
        <p:nvSpPr>
          <p:cNvPr id="9" name="TextBox 8">
            <a:extLst>
              <a:ext uri="{FF2B5EF4-FFF2-40B4-BE49-F238E27FC236}">
                <a16:creationId xmlns:a16="http://schemas.microsoft.com/office/drawing/2014/main" id="{DE23DC56-241E-C544-7260-7024A2A1335A}"/>
              </a:ext>
            </a:extLst>
          </p:cNvPr>
          <p:cNvSpPr txBox="1"/>
          <p:nvPr/>
        </p:nvSpPr>
        <p:spPr>
          <a:xfrm>
            <a:off x="206476" y="1017587"/>
            <a:ext cx="9211844" cy="400110"/>
          </a:xfrm>
          <a:prstGeom prst="rect">
            <a:avLst/>
          </a:prstGeom>
          <a:noFill/>
        </p:spPr>
        <p:txBody>
          <a:bodyPr wrap="square" rtlCol="0">
            <a:spAutoFit/>
          </a:bodyPr>
          <a:lstStyle/>
          <a:p>
            <a:r>
              <a:rPr lang="en-US" sz="2000" dirty="0">
                <a:latin typeface="Franklin Gothic Demi" panose="020B0703020102020204" pitchFamily="34" charset="0"/>
              </a:rPr>
              <a:t># Q1. How many products are currently in store?</a:t>
            </a:r>
            <a:endParaRPr lang="en-IN" sz="2000" dirty="0">
              <a:latin typeface="Franklin Gothic Demi" panose="020B0703020102020204" pitchFamily="34" charset="0"/>
            </a:endParaRPr>
          </a:p>
        </p:txBody>
      </p:sp>
      <p:sp>
        <p:nvSpPr>
          <p:cNvPr id="5" name="TextBox 4">
            <a:extLst>
              <a:ext uri="{FF2B5EF4-FFF2-40B4-BE49-F238E27FC236}">
                <a16:creationId xmlns:a16="http://schemas.microsoft.com/office/drawing/2014/main" id="{4DA40873-6A3C-81AE-3E4B-DA023ABCEDB9}"/>
              </a:ext>
            </a:extLst>
          </p:cNvPr>
          <p:cNvSpPr txBox="1"/>
          <p:nvPr/>
        </p:nvSpPr>
        <p:spPr>
          <a:xfrm>
            <a:off x="206476" y="2851297"/>
            <a:ext cx="9211844" cy="400110"/>
          </a:xfrm>
          <a:prstGeom prst="rect">
            <a:avLst/>
          </a:prstGeom>
          <a:noFill/>
        </p:spPr>
        <p:txBody>
          <a:bodyPr wrap="square" rtlCol="0">
            <a:spAutoFit/>
          </a:bodyPr>
          <a:lstStyle/>
          <a:p>
            <a:r>
              <a:rPr lang="en-US" sz="2000" dirty="0">
                <a:latin typeface="Franklin Gothic Demi" panose="020B0703020102020204" pitchFamily="34" charset="0"/>
              </a:rPr>
              <a:t># Q2. What are the distinct embellishment types available in the product table?</a:t>
            </a:r>
            <a:endParaRPr lang="en-IN" sz="2000" dirty="0">
              <a:latin typeface="Franklin Gothic Demi" panose="020B0703020102020204" pitchFamily="34" charset="0"/>
            </a:endParaRPr>
          </a:p>
        </p:txBody>
      </p:sp>
      <p:graphicFrame>
        <p:nvGraphicFramePr>
          <p:cNvPr id="10" name="Diagram 9">
            <a:extLst>
              <a:ext uri="{FF2B5EF4-FFF2-40B4-BE49-F238E27FC236}">
                <a16:creationId xmlns:a16="http://schemas.microsoft.com/office/drawing/2014/main" id="{A7CD531F-5715-140E-1125-312D14755DAA}"/>
              </a:ext>
            </a:extLst>
          </p:cNvPr>
          <p:cNvGraphicFramePr/>
          <p:nvPr>
            <p:extLst>
              <p:ext uri="{D42A27DB-BD31-4B8C-83A1-F6EECF244321}">
                <p14:modId xmlns:p14="http://schemas.microsoft.com/office/powerpoint/2010/main" val="1931660538"/>
              </p:ext>
            </p:extLst>
          </p:nvPr>
        </p:nvGraphicFramePr>
        <p:xfrm>
          <a:off x="1209948" y="1348875"/>
          <a:ext cx="4427794" cy="124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DD8D4644-1E56-58E6-DEDC-7E4AAE8826B0}"/>
              </a:ext>
            </a:extLst>
          </p:cNvPr>
          <p:cNvGraphicFramePr/>
          <p:nvPr>
            <p:extLst>
              <p:ext uri="{D42A27DB-BD31-4B8C-83A1-F6EECF244321}">
                <p14:modId xmlns:p14="http://schemas.microsoft.com/office/powerpoint/2010/main" val="1668097706"/>
              </p:ext>
            </p:extLst>
          </p:nvPr>
        </p:nvGraphicFramePr>
        <p:xfrm>
          <a:off x="732530" y="3429000"/>
          <a:ext cx="9817483" cy="17945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TextBox 12">
            <a:extLst>
              <a:ext uri="{FF2B5EF4-FFF2-40B4-BE49-F238E27FC236}">
                <a16:creationId xmlns:a16="http://schemas.microsoft.com/office/drawing/2014/main" id="{142996AE-45D2-8B07-4736-B0B7271828A8}"/>
              </a:ext>
            </a:extLst>
          </p:cNvPr>
          <p:cNvSpPr txBox="1"/>
          <p:nvPr/>
        </p:nvSpPr>
        <p:spPr>
          <a:xfrm>
            <a:off x="983226" y="5401133"/>
            <a:ext cx="9817483" cy="369332"/>
          </a:xfrm>
          <a:prstGeom prst="rect">
            <a:avLst/>
          </a:prstGeom>
          <a:noFill/>
        </p:spPr>
        <p:txBody>
          <a:bodyPr wrap="square" rtlCol="0">
            <a:spAutoFit/>
          </a:bodyPr>
          <a:lstStyle/>
          <a:p>
            <a:r>
              <a:rPr lang="en-IN" b="1" dirty="0"/>
              <a:t>There are total 11 unique types of Embellishment types.</a:t>
            </a:r>
          </a:p>
        </p:txBody>
      </p:sp>
    </p:spTree>
    <p:extLst>
      <p:ext uri="{BB962C8B-B14F-4D97-AF65-F5344CB8AC3E}">
        <p14:creationId xmlns:p14="http://schemas.microsoft.com/office/powerpoint/2010/main" val="235665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9211844" cy="400110"/>
          </a:xfrm>
          <a:prstGeom prst="rect">
            <a:avLst/>
          </a:prstGeom>
          <a:noFill/>
        </p:spPr>
        <p:txBody>
          <a:bodyPr wrap="square" rtlCol="0">
            <a:spAutoFit/>
          </a:bodyPr>
          <a:lstStyle/>
          <a:p>
            <a:r>
              <a:rPr lang="en-US" sz="2000" dirty="0">
                <a:latin typeface="Franklin Gothic Demi" panose="020B0703020102020204" pitchFamily="34" charset="0"/>
              </a:rPr>
              <a:t># Q3. How many different vendors are there?</a:t>
            </a:r>
            <a:endParaRPr lang="en-IN" sz="2000" dirty="0">
              <a:latin typeface="Franklin Gothic Demi" panose="020B0703020102020204" pitchFamily="34" charset="0"/>
            </a:endParaRPr>
          </a:p>
        </p:txBody>
      </p:sp>
      <p:graphicFrame>
        <p:nvGraphicFramePr>
          <p:cNvPr id="3" name="Diagram 2">
            <a:extLst>
              <a:ext uri="{FF2B5EF4-FFF2-40B4-BE49-F238E27FC236}">
                <a16:creationId xmlns:a16="http://schemas.microsoft.com/office/drawing/2014/main" id="{3C7AA072-90D2-8EAB-3370-8FACF82DC310}"/>
              </a:ext>
            </a:extLst>
          </p:cNvPr>
          <p:cNvGraphicFramePr/>
          <p:nvPr>
            <p:extLst>
              <p:ext uri="{D42A27DB-BD31-4B8C-83A1-F6EECF244321}">
                <p14:modId xmlns:p14="http://schemas.microsoft.com/office/powerpoint/2010/main" val="2037200134"/>
              </p:ext>
            </p:extLst>
          </p:nvPr>
        </p:nvGraphicFramePr>
        <p:xfrm>
          <a:off x="1209948" y="473807"/>
          <a:ext cx="4427794" cy="124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08FD44C-67AC-659E-1AB1-1D5BBA367831}"/>
              </a:ext>
            </a:extLst>
          </p:cNvPr>
          <p:cNvSpPr txBox="1"/>
          <p:nvPr/>
        </p:nvSpPr>
        <p:spPr>
          <a:xfrm>
            <a:off x="206476" y="2125118"/>
            <a:ext cx="9211844" cy="400110"/>
          </a:xfrm>
          <a:prstGeom prst="rect">
            <a:avLst/>
          </a:prstGeom>
          <a:noFill/>
        </p:spPr>
        <p:txBody>
          <a:bodyPr wrap="square" rtlCol="0">
            <a:spAutoFit/>
          </a:bodyPr>
          <a:lstStyle/>
          <a:p>
            <a:r>
              <a:rPr lang="en-US" sz="2000" dirty="0">
                <a:latin typeface="Franklin Gothic Demi" panose="020B0703020102020204" pitchFamily="34" charset="0"/>
              </a:rPr>
              <a:t># Q4. What are the top 5 most common fabric types?</a:t>
            </a:r>
            <a:endParaRPr lang="en-IN" sz="2000" dirty="0">
              <a:latin typeface="Franklin Gothic Demi" panose="020B0703020102020204" pitchFamily="34" charset="0"/>
            </a:endParaRPr>
          </a:p>
        </p:txBody>
      </p:sp>
      <p:graphicFrame>
        <p:nvGraphicFramePr>
          <p:cNvPr id="11" name="Chart 10">
            <a:extLst>
              <a:ext uri="{FF2B5EF4-FFF2-40B4-BE49-F238E27FC236}">
                <a16:creationId xmlns:a16="http://schemas.microsoft.com/office/drawing/2014/main" id="{71C26716-7909-CFF9-C4C3-1AD02881CA78}"/>
              </a:ext>
            </a:extLst>
          </p:cNvPr>
          <p:cNvGraphicFramePr/>
          <p:nvPr>
            <p:extLst>
              <p:ext uri="{D42A27DB-BD31-4B8C-83A1-F6EECF244321}">
                <p14:modId xmlns:p14="http://schemas.microsoft.com/office/powerpoint/2010/main" val="1601771210"/>
              </p:ext>
            </p:extLst>
          </p:nvPr>
        </p:nvGraphicFramePr>
        <p:xfrm>
          <a:off x="645651" y="2636292"/>
          <a:ext cx="9048955" cy="294284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1319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5A5A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23DC56-241E-C544-7260-7024A2A1335A}"/>
              </a:ext>
            </a:extLst>
          </p:cNvPr>
          <p:cNvSpPr txBox="1"/>
          <p:nvPr/>
        </p:nvSpPr>
        <p:spPr>
          <a:xfrm>
            <a:off x="206476" y="142519"/>
            <a:ext cx="9211844" cy="400110"/>
          </a:xfrm>
          <a:prstGeom prst="rect">
            <a:avLst/>
          </a:prstGeom>
          <a:noFill/>
        </p:spPr>
        <p:txBody>
          <a:bodyPr wrap="square" rtlCol="0">
            <a:spAutoFit/>
          </a:bodyPr>
          <a:lstStyle/>
          <a:p>
            <a:r>
              <a:rPr lang="en-US" sz="2000" dirty="0">
                <a:latin typeface="Franklin Gothic Demi" panose="020B0703020102020204" pitchFamily="34" charset="0"/>
              </a:rPr>
              <a:t># Q5. How many unique sizes are available?</a:t>
            </a:r>
            <a:endParaRPr lang="en-IN" sz="2000" dirty="0">
              <a:latin typeface="Franklin Gothic Demi" panose="020B0703020102020204" pitchFamily="34" charset="0"/>
            </a:endParaRPr>
          </a:p>
        </p:txBody>
      </p:sp>
      <p:sp>
        <p:nvSpPr>
          <p:cNvPr id="2" name="TextBox 1">
            <a:extLst>
              <a:ext uri="{FF2B5EF4-FFF2-40B4-BE49-F238E27FC236}">
                <a16:creationId xmlns:a16="http://schemas.microsoft.com/office/drawing/2014/main" id="{19E4C04F-AFA2-1A08-8AE0-5672330A8A9B}"/>
              </a:ext>
            </a:extLst>
          </p:cNvPr>
          <p:cNvSpPr txBox="1"/>
          <p:nvPr/>
        </p:nvSpPr>
        <p:spPr>
          <a:xfrm>
            <a:off x="206476" y="621286"/>
            <a:ext cx="10569677" cy="646331"/>
          </a:xfrm>
          <a:prstGeom prst="rect">
            <a:avLst/>
          </a:prstGeom>
          <a:noFill/>
        </p:spPr>
        <p:txBody>
          <a:bodyPr wrap="square" rtlCol="0">
            <a:spAutoFit/>
          </a:bodyPr>
          <a:lstStyle/>
          <a:p>
            <a:r>
              <a:rPr lang="en-IN" dirty="0"/>
              <a:t>79 different sizes are available in 2 categories which</a:t>
            </a:r>
          </a:p>
          <a:p>
            <a:r>
              <a:rPr lang="en-IN" dirty="0"/>
              <a:t> are Clothing &amp; Accessories , Gift &amp; Collectibles</a:t>
            </a:r>
          </a:p>
        </p:txBody>
      </p:sp>
      <p:graphicFrame>
        <p:nvGraphicFramePr>
          <p:cNvPr id="8" name="Chart 7">
            <a:extLst>
              <a:ext uri="{FF2B5EF4-FFF2-40B4-BE49-F238E27FC236}">
                <a16:creationId xmlns:a16="http://schemas.microsoft.com/office/drawing/2014/main" id="{B7E76253-1C77-1DFC-CF85-3352212039B7}"/>
              </a:ext>
            </a:extLst>
          </p:cNvPr>
          <p:cNvGraphicFramePr/>
          <p:nvPr>
            <p:extLst>
              <p:ext uri="{D42A27DB-BD31-4B8C-83A1-F6EECF244321}">
                <p14:modId xmlns:p14="http://schemas.microsoft.com/office/powerpoint/2010/main" val="1490064522"/>
              </p:ext>
            </p:extLst>
          </p:nvPr>
        </p:nvGraphicFramePr>
        <p:xfrm>
          <a:off x="370343" y="1650426"/>
          <a:ext cx="5120971" cy="355714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62C305E-BD0E-849C-0BB3-0A425F2E417A}"/>
              </a:ext>
            </a:extLst>
          </p:cNvPr>
          <p:cNvSpPr txBox="1"/>
          <p:nvPr/>
        </p:nvSpPr>
        <p:spPr>
          <a:xfrm>
            <a:off x="5982926" y="142954"/>
            <a:ext cx="6494210" cy="707886"/>
          </a:xfrm>
          <a:prstGeom prst="rect">
            <a:avLst/>
          </a:prstGeom>
          <a:noFill/>
        </p:spPr>
        <p:txBody>
          <a:bodyPr wrap="square" rtlCol="0">
            <a:spAutoFit/>
          </a:bodyPr>
          <a:lstStyle/>
          <a:p>
            <a:r>
              <a:rPr lang="en-US" sz="2000" dirty="0">
                <a:latin typeface="Franklin Gothic Demi" panose="020B0703020102020204" pitchFamily="34" charset="0"/>
              </a:rPr>
              <a:t># Q6. What is the total quantity sold for a specific category?</a:t>
            </a:r>
            <a:endParaRPr lang="en-IN" sz="2000" dirty="0">
              <a:latin typeface="Franklin Gothic Demi" panose="020B0703020102020204" pitchFamily="34" charset="0"/>
            </a:endParaRPr>
          </a:p>
        </p:txBody>
      </p:sp>
      <p:graphicFrame>
        <p:nvGraphicFramePr>
          <p:cNvPr id="12" name="Chart 11">
            <a:extLst>
              <a:ext uri="{FF2B5EF4-FFF2-40B4-BE49-F238E27FC236}">
                <a16:creationId xmlns:a16="http://schemas.microsoft.com/office/drawing/2014/main" id="{CD0AC5BB-EF59-86D4-3BA5-C6289BA8E1B2}"/>
              </a:ext>
            </a:extLst>
          </p:cNvPr>
          <p:cNvGraphicFramePr/>
          <p:nvPr>
            <p:extLst>
              <p:ext uri="{D42A27DB-BD31-4B8C-83A1-F6EECF244321}">
                <p14:modId xmlns:p14="http://schemas.microsoft.com/office/powerpoint/2010/main" val="3867450466"/>
              </p:ext>
            </p:extLst>
          </p:nvPr>
        </p:nvGraphicFramePr>
        <p:xfrm>
          <a:off x="6445863" y="1585124"/>
          <a:ext cx="5568336" cy="35571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87106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1433</Words>
  <Application>Microsoft Office PowerPoint</Application>
  <PresentationFormat>Widescreen</PresentationFormat>
  <Paragraphs>159</Paragraphs>
  <Slides>27</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Bahnschrift SemiCondensed</vt:lpstr>
      <vt:lpstr>Calibri</vt:lpstr>
      <vt:lpstr>Calibri Light</vt:lpstr>
      <vt:lpstr>Franklin Gothic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sreejith s</dc:creator>
  <cp:lastModifiedBy>sreejith s</cp:lastModifiedBy>
  <cp:revision>41</cp:revision>
  <dcterms:created xsi:type="dcterms:W3CDTF">2024-05-06T04:18:36Z</dcterms:created>
  <dcterms:modified xsi:type="dcterms:W3CDTF">2024-05-08T04:26:44Z</dcterms:modified>
</cp:coreProperties>
</file>